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7"/>
  </p:notesMasterIdLst>
  <p:sldIdLst>
    <p:sldId id="264" r:id="rId2"/>
    <p:sldId id="394" r:id="rId3"/>
    <p:sldId id="396" r:id="rId4"/>
    <p:sldId id="398" r:id="rId5"/>
    <p:sldId id="395" r:id="rId6"/>
    <p:sldId id="397" r:id="rId7"/>
    <p:sldId id="399" r:id="rId8"/>
    <p:sldId id="400" r:id="rId9"/>
    <p:sldId id="386" r:id="rId10"/>
    <p:sldId id="387" r:id="rId11"/>
    <p:sldId id="388" r:id="rId12"/>
    <p:sldId id="389" r:id="rId13"/>
    <p:sldId id="391" r:id="rId14"/>
    <p:sldId id="392" r:id="rId15"/>
    <p:sldId id="393" r:id="rId16"/>
  </p:sldIdLst>
  <p:sldSz cx="12192000" cy="6858000"/>
  <p:notesSz cx="6858000" cy="9144000"/>
  <p:defaultTextStyle>
    <a:defPPr>
      <a:defRPr lang="en-K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075" autoAdjust="0"/>
    <p:restoredTop sz="96327"/>
  </p:normalViewPr>
  <p:slideViewPr>
    <p:cSldViewPr snapToGrid="0" snapToObjects="1" showGuides="1">
      <p:cViewPr varScale="1">
        <p:scale>
          <a:sx n="162" d="100"/>
          <a:sy n="162" d="100"/>
        </p:scale>
        <p:origin x="396" y="114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K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20F6C6-06DC-DE4A-9570-B750B1BC6EF4}" type="datetimeFigureOut">
              <a:rPr lang="en-KR" smtClean="0"/>
              <a:t>06/24/2021</a:t>
            </a:fld>
            <a:endParaRPr lang="en-K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K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K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K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0C0099E-01F1-3A43-A1CF-CF8C6AA4B24F}" type="slidenum">
              <a:rPr lang="en-KR" smtClean="0"/>
              <a:t>‹#›</a:t>
            </a:fld>
            <a:endParaRPr lang="en-KR"/>
          </a:p>
        </p:txBody>
      </p:sp>
    </p:spTree>
    <p:extLst>
      <p:ext uri="{BB962C8B-B14F-4D97-AF65-F5344CB8AC3E}">
        <p14:creationId xmlns:p14="http://schemas.microsoft.com/office/powerpoint/2010/main" val="411145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K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F5F983-0E1D-954B-9228-2CC89F2BEAB8}" type="slidenum">
              <a:rPr lang="en-KR" smtClean="0"/>
              <a:t>1</a:t>
            </a:fld>
            <a:endParaRPr lang="en-KR"/>
          </a:p>
        </p:txBody>
      </p:sp>
    </p:spTree>
    <p:extLst>
      <p:ext uri="{BB962C8B-B14F-4D97-AF65-F5344CB8AC3E}">
        <p14:creationId xmlns:p14="http://schemas.microsoft.com/office/powerpoint/2010/main" val="13984115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6F10C7-16A0-1F43-8488-7552239B7EA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KR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A248F6B-1B8A-BF45-AA28-4848FD44041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K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0BDADF-8A14-AA4A-807F-D7505B9CA5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CC0416-79CA-2742-B1B9-F01F40CFCADA}" type="datetimeFigureOut">
              <a:rPr lang="en-KR" smtClean="0"/>
              <a:t>06/24/2021</a:t>
            </a:fld>
            <a:endParaRPr lang="en-K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D6E0C1-42A0-2F42-834F-AD150C7258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K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545EFA-7FC6-E547-AE7A-E8F19CF47B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8EDF94-F47F-DA4B-8802-FA96517C4CCB}" type="slidenum">
              <a:rPr lang="en-KR" smtClean="0"/>
              <a:t>‹#›</a:t>
            </a:fld>
            <a:endParaRPr lang="en-KR"/>
          </a:p>
        </p:txBody>
      </p:sp>
    </p:spTree>
    <p:extLst>
      <p:ext uri="{BB962C8B-B14F-4D97-AF65-F5344CB8AC3E}">
        <p14:creationId xmlns:p14="http://schemas.microsoft.com/office/powerpoint/2010/main" val="32461468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9AC631-EC8C-C24D-9355-5758E18A1F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43839"/>
            <a:ext cx="10292080" cy="874395"/>
          </a:xfrm>
        </p:spPr>
        <p:txBody>
          <a:bodyPr/>
          <a:lstStyle>
            <a:lvl1pPr>
              <a:defRPr b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KR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F017D3-1208-BB4C-9A2C-2A06160EA2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Clr>
                <a:schemeClr val="accent1"/>
              </a:buClr>
              <a:buSzPct val="105000"/>
              <a:defRPr>
                <a:latin typeface="Times" pitchFamily="2" charset="0"/>
                <a:cs typeface="Arial" panose="020B0604020202020204" pitchFamily="34" charset="0"/>
              </a:defRPr>
            </a:lvl1pPr>
            <a:lvl2pPr>
              <a:buClr>
                <a:srgbClr val="00B050"/>
              </a:buClr>
              <a:buSzPct val="105000"/>
              <a:defRPr>
                <a:latin typeface="Times" pitchFamily="2" charset="0"/>
                <a:cs typeface="Arial" panose="020B0604020202020204" pitchFamily="34" charset="0"/>
              </a:defRPr>
            </a:lvl2pPr>
            <a:lvl3pPr>
              <a:defRPr>
                <a:latin typeface="Times" pitchFamily="2" charset="0"/>
                <a:cs typeface="Arial" panose="020B0604020202020204" pitchFamily="34" charset="0"/>
              </a:defRPr>
            </a:lvl3pPr>
            <a:lvl4pPr>
              <a:defRPr>
                <a:latin typeface="Times" pitchFamily="2" charset="0"/>
                <a:cs typeface="Arial" panose="020B0604020202020204" pitchFamily="34" charset="0"/>
              </a:defRPr>
            </a:lvl4pPr>
            <a:lvl5pPr>
              <a:defRPr>
                <a:latin typeface="Times" pitchFamily="2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KR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EEBA92-EB31-B342-A389-7CF4D5FF2B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CC0416-79CA-2742-B1B9-F01F40CFCADA}" type="datetimeFigureOut">
              <a:rPr lang="en-KR" smtClean="0"/>
              <a:t>06/24/2021</a:t>
            </a:fld>
            <a:endParaRPr lang="en-K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61969D-046E-544F-8B3A-D9D133986E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KR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F4A9EB-605D-CD4D-90A4-D773A050A8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8EDF94-F47F-DA4B-8802-FA96517C4CCB}" type="slidenum">
              <a:rPr lang="en-KR" smtClean="0"/>
              <a:t>‹#›</a:t>
            </a:fld>
            <a:endParaRPr lang="en-KR"/>
          </a:p>
        </p:txBody>
      </p:sp>
    </p:spTree>
    <p:extLst>
      <p:ext uri="{BB962C8B-B14F-4D97-AF65-F5344CB8AC3E}">
        <p14:creationId xmlns:p14="http://schemas.microsoft.com/office/powerpoint/2010/main" val="33113278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63DC06-3E2B-A14B-8E95-A78E0022AA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K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B9CB860-ED77-1E41-8DAB-6AF3FB03EB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2D963B-E5F6-674C-85A2-AE383A29BC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CC0416-79CA-2742-B1B9-F01F40CFCADA}" type="datetimeFigureOut">
              <a:rPr lang="en-KR" smtClean="0"/>
              <a:t>06/24/2021</a:t>
            </a:fld>
            <a:endParaRPr lang="en-K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BC3BDD-59B7-4D45-A4AA-11C47B3861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K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999B8F-2817-6D4C-820E-0638C00D82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8EDF94-F47F-DA4B-8802-FA96517C4CCB}" type="slidenum">
              <a:rPr lang="en-KR" smtClean="0"/>
              <a:t>‹#›</a:t>
            </a:fld>
            <a:endParaRPr lang="en-KR"/>
          </a:p>
        </p:txBody>
      </p:sp>
    </p:spTree>
    <p:extLst>
      <p:ext uri="{BB962C8B-B14F-4D97-AF65-F5344CB8AC3E}">
        <p14:creationId xmlns:p14="http://schemas.microsoft.com/office/powerpoint/2010/main" val="19751078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8219D5-5C74-7941-81D6-2749AE6709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K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918AB4-3FD3-B44A-B78D-F6A899939F3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KR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9E3C79D-5555-0542-8A3C-AD3DA4DD2E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KR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48912A0-00EA-0F44-9066-E047599942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CC0416-79CA-2742-B1B9-F01F40CFCADA}" type="datetimeFigureOut">
              <a:rPr lang="en-KR" smtClean="0"/>
              <a:t>06/24/2021</a:t>
            </a:fld>
            <a:endParaRPr lang="en-K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4922F0C-AC95-904C-BF40-B7201649E3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K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DF29666-BC6D-764D-A0B1-E01EF714ED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8EDF94-F47F-DA4B-8802-FA96517C4CCB}" type="slidenum">
              <a:rPr lang="en-KR" smtClean="0"/>
              <a:t>‹#›</a:t>
            </a:fld>
            <a:endParaRPr lang="en-KR"/>
          </a:p>
        </p:txBody>
      </p:sp>
    </p:spTree>
    <p:extLst>
      <p:ext uri="{BB962C8B-B14F-4D97-AF65-F5344CB8AC3E}">
        <p14:creationId xmlns:p14="http://schemas.microsoft.com/office/powerpoint/2010/main" val="39476400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D37291-9167-BC43-A6CF-1A1637FE95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K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14467E1-A2A9-E448-B192-EA80552240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2329A2E-6941-7146-9975-9657981B7B0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KR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3D96A8B-F91C-504F-BC20-DA237589A7C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48F7975-EF53-B045-8763-49F16C66FFC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KR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2DA6973-D37D-244B-91C1-86DE4B9F8E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CC0416-79CA-2742-B1B9-F01F40CFCADA}" type="datetimeFigureOut">
              <a:rPr lang="en-KR" smtClean="0"/>
              <a:t>06/24/2021</a:t>
            </a:fld>
            <a:endParaRPr lang="en-KR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F790BCA-F1B6-B147-8335-B95B50F8C3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K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676EA3F-62E4-2F45-A892-144400AC09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8EDF94-F47F-DA4B-8802-FA96517C4CCB}" type="slidenum">
              <a:rPr lang="en-KR" smtClean="0"/>
              <a:t>‹#›</a:t>
            </a:fld>
            <a:endParaRPr lang="en-KR"/>
          </a:p>
        </p:txBody>
      </p:sp>
    </p:spTree>
    <p:extLst>
      <p:ext uri="{BB962C8B-B14F-4D97-AF65-F5344CB8AC3E}">
        <p14:creationId xmlns:p14="http://schemas.microsoft.com/office/powerpoint/2010/main" val="29528173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6E2E9A-0649-594F-A7F0-D470F48C3A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K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F2F8D5F-35C3-8C42-9256-3FE86BC447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CC0416-79CA-2742-B1B9-F01F40CFCADA}" type="datetimeFigureOut">
              <a:rPr lang="en-KR" smtClean="0"/>
              <a:t>06/24/2021</a:t>
            </a:fld>
            <a:endParaRPr lang="en-K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757D68A-4030-634A-AB69-CB606B7254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K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45D1E2B-13E7-8540-A91F-C8017B5045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8EDF94-F47F-DA4B-8802-FA96517C4CCB}" type="slidenum">
              <a:rPr lang="en-KR" smtClean="0"/>
              <a:t>‹#›</a:t>
            </a:fld>
            <a:endParaRPr lang="en-KR"/>
          </a:p>
        </p:txBody>
      </p:sp>
    </p:spTree>
    <p:extLst>
      <p:ext uri="{BB962C8B-B14F-4D97-AF65-F5344CB8AC3E}">
        <p14:creationId xmlns:p14="http://schemas.microsoft.com/office/powerpoint/2010/main" val="8824042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1B692CE-BCF8-1343-8827-42D6A74B4C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CC0416-79CA-2742-B1B9-F01F40CFCADA}" type="datetimeFigureOut">
              <a:rPr lang="en-KR" smtClean="0"/>
              <a:t>06/24/2021</a:t>
            </a:fld>
            <a:endParaRPr lang="en-K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B8B6BD7-A002-B245-AD07-44CFCDCD71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K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E801EC8-AC11-D046-9991-F2E7CE66A1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8EDF94-F47F-DA4B-8802-FA96517C4CCB}" type="slidenum">
              <a:rPr lang="en-KR" smtClean="0"/>
              <a:t>‹#›</a:t>
            </a:fld>
            <a:endParaRPr lang="en-KR"/>
          </a:p>
        </p:txBody>
      </p:sp>
    </p:spTree>
    <p:extLst>
      <p:ext uri="{BB962C8B-B14F-4D97-AF65-F5344CB8AC3E}">
        <p14:creationId xmlns:p14="http://schemas.microsoft.com/office/powerpoint/2010/main" val="10877178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2CBCB6-059E-D042-BDD0-EB8EEFAA7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K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FEAE71-CAE7-4B40-82D1-541472E0FF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K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732690-1FA4-3348-88C1-F733723ADBA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A7A5BC5-EFAF-8A40-B891-17BCACDA10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CC0416-79CA-2742-B1B9-F01F40CFCADA}" type="datetimeFigureOut">
              <a:rPr lang="en-KR" smtClean="0"/>
              <a:t>06/24/2021</a:t>
            </a:fld>
            <a:endParaRPr lang="en-K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714AFA3-F20B-114B-B504-FEA26088C2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K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A09AEE4-1778-2440-9AA3-B8A37263D9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8EDF94-F47F-DA4B-8802-FA96517C4CCB}" type="slidenum">
              <a:rPr lang="en-KR" smtClean="0"/>
              <a:t>‹#›</a:t>
            </a:fld>
            <a:endParaRPr lang="en-KR"/>
          </a:p>
        </p:txBody>
      </p:sp>
    </p:spTree>
    <p:extLst>
      <p:ext uri="{BB962C8B-B14F-4D97-AF65-F5344CB8AC3E}">
        <p14:creationId xmlns:p14="http://schemas.microsoft.com/office/powerpoint/2010/main" val="24038643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FCD2CF-4A6F-EC40-97EA-8CD5217457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KR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D5E15A0-F5FC-334A-8694-A95F3CAF635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K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A9F8D08-A4DB-8D4A-8696-7BD3747E6B8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6955881-42F6-664B-88B3-D179082382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CC0416-79CA-2742-B1B9-F01F40CFCADA}" type="datetimeFigureOut">
              <a:rPr lang="en-KR" smtClean="0"/>
              <a:t>06/24/2021</a:t>
            </a:fld>
            <a:endParaRPr lang="en-K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06E5B34-9419-B045-AD59-C38F93F535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K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810455C-6FE4-5640-8DFA-EF9C45C4C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8EDF94-F47F-DA4B-8802-FA96517C4CCB}" type="slidenum">
              <a:rPr lang="en-KR" smtClean="0"/>
              <a:t>‹#›</a:t>
            </a:fld>
            <a:endParaRPr lang="en-KR"/>
          </a:p>
        </p:txBody>
      </p:sp>
    </p:spTree>
    <p:extLst>
      <p:ext uri="{BB962C8B-B14F-4D97-AF65-F5344CB8AC3E}">
        <p14:creationId xmlns:p14="http://schemas.microsoft.com/office/powerpoint/2010/main" val="24574850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microsoft.com/office/2007/relationships/hdphoto" Target="../media/hdphoto1.wdp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48C18DB-FDCF-BF41-8B1E-431E61184F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55883"/>
            <a:ext cx="10515600" cy="8718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K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71919D9-2DDB-E447-911F-2274A02F7D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365883"/>
            <a:ext cx="10515600" cy="48110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altLang="ko-Kore-KR" dirty="0"/>
              <a:t>Click to edit Master text styles</a:t>
            </a:r>
          </a:p>
          <a:p>
            <a:pPr lvl="1"/>
            <a:r>
              <a:rPr lang="en-US" altLang="ko-Kore-KR" dirty="0"/>
              <a:t>Second level</a:t>
            </a:r>
          </a:p>
          <a:p>
            <a:pPr lvl="2"/>
            <a:r>
              <a:rPr lang="en-US" altLang="ko-Kore-KR" dirty="0"/>
              <a:t>Third level</a:t>
            </a:r>
          </a:p>
          <a:p>
            <a:pPr lvl="3"/>
            <a:r>
              <a:rPr lang="en-US" altLang="ko-Kore-KR" dirty="0"/>
              <a:t>Fourth level</a:t>
            </a:r>
          </a:p>
          <a:p>
            <a:pPr lvl="4"/>
            <a:r>
              <a:rPr lang="en-US" altLang="ko-Kore-KR" dirty="0"/>
              <a:t>Fifth level</a:t>
            </a:r>
            <a:endParaRPr lang="en-K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FD069F-4019-B249-9D8D-537E8AFF4C4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CC0416-79CA-2742-B1B9-F01F40CFCADA}" type="datetimeFigureOut">
              <a:rPr lang="en-KR" smtClean="0"/>
              <a:t>06/24/2021</a:t>
            </a:fld>
            <a:endParaRPr lang="en-K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194D64-113F-4D4C-A76D-E4C7981B844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K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14C8DA-FE7B-944E-930E-4C4F2CC28B0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8EDF94-F47F-DA4B-8802-FA96517C4CCB}" type="slidenum">
              <a:rPr lang="en-KR" smtClean="0"/>
              <a:t>‹#›</a:t>
            </a:fld>
            <a:endParaRPr lang="en-K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70EC6F4-28E9-C24B-BB02-76C3B2D02679}"/>
              </a:ext>
            </a:extLst>
          </p:cNvPr>
          <p:cNvSpPr/>
          <p:nvPr userDrawn="1"/>
        </p:nvSpPr>
        <p:spPr>
          <a:xfrm>
            <a:off x="0" y="6356350"/>
            <a:ext cx="12192000" cy="50165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KR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544F0408-546C-0D43-B21A-61DC84A5E2BC}"/>
              </a:ext>
            </a:extLst>
          </p:cNvPr>
          <p:cNvGrpSpPr/>
          <p:nvPr userDrawn="1"/>
        </p:nvGrpSpPr>
        <p:grpSpPr>
          <a:xfrm>
            <a:off x="7035480" y="6420108"/>
            <a:ext cx="4433194" cy="369332"/>
            <a:chOff x="23639" y="1494549"/>
            <a:chExt cx="10064456" cy="838471"/>
          </a:xfrm>
        </p:grpSpPr>
        <p:pic>
          <p:nvPicPr>
            <p:cNvPr id="9" name="Picture 8" descr="A close up of a sign&#10;&#10;Description automatically generated">
              <a:extLst>
                <a:ext uri="{FF2B5EF4-FFF2-40B4-BE49-F238E27FC236}">
                  <a16:creationId xmlns:a16="http://schemas.microsoft.com/office/drawing/2014/main" id="{636E3F4F-C288-0547-880D-F38D95F2D15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>
              <a:biLevel thresh="25000"/>
              <a:extLst>
                <a:ext uri="{BEBA8EAE-BF5A-486C-A8C5-ECC9F3942E4B}">
                  <a14:imgProps xmlns:a14="http://schemas.microsoft.com/office/drawing/2010/main">
                    <a14:imgLayer r:embed="rId12">
                      <a14:imgEffect>
                        <a14:brightnessContrast bright="40000" contrast="-40000"/>
                      </a14:imgEffect>
                    </a14:imgLayer>
                  </a14:imgProps>
                </a:ext>
              </a:extLst>
            </a:blip>
            <a:srcRect r="62143"/>
            <a:stretch/>
          </p:blipFill>
          <p:spPr>
            <a:xfrm>
              <a:off x="23639" y="1641592"/>
              <a:ext cx="488571" cy="571466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74E145BF-7760-3A4C-BA88-3FA4FE79279B}"/>
                </a:ext>
              </a:extLst>
            </p:cNvPr>
            <p:cNvSpPr txBox="1"/>
            <p:nvPr/>
          </p:nvSpPr>
          <p:spPr>
            <a:xfrm>
              <a:off x="643601" y="1494549"/>
              <a:ext cx="9444494" cy="83847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dirty="0">
                  <a:solidFill>
                    <a:schemeClr val="bg1"/>
                  </a:solidFill>
                  <a:latin typeface="Arial" panose="020B0604020202020204" pitchFamily="34" charset="0"/>
                  <a:ea typeface="CMU Serif Roman" panose="02000603000000000000" pitchFamily="2" charset="0"/>
                  <a:cs typeface="Arial" panose="020B0604020202020204" pitchFamily="34" charset="0"/>
                </a:rPr>
                <a:t>SNU Graduate School of Data Science</a:t>
              </a:r>
            </a:p>
          </p:txBody>
        </p:sp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F2EC0659-9E8D-CB48-BA6A-E7E46F66FF90}"/>
              </a:ext>
            </a:extLst>
          </p:cNvPr>
          <p:cNvSpPr txBox="1"/>
          <p:nvPr userDrawn="1"/>
        </p:nvSpPr>
        <p:spPr>
          <a:xfrm>
            <a:off x="57324" y="6412746"/>
            <a:ext cx="3199915" cy="3847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900" dirty="0">
                <a:solidFill>
                  <a:schemeClr val="bg1"/>
                </a:solidFill>
                <a:latin typeface="Arial" panose="020B0604020202020204" pitchFamily="34" charset="0"/>
                <a:ea typeface="CMU Serif Roman" panose="02000603000000000000" pitchFamily="2" charset="0"/>
                <a:cs typeface="Arial" panose="020B0604020202020204" pitchFamily="34" charset="0"/>
              </a:rPr>
              <a:t>Foundation of Data Science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2EC0659-9E8D-CB48-BA6A-E7E46F66FF90}"/>
              </a:ext>
            </a:extLst>
          </p:cNvPr>
          <p:cNvSpPr txBox="1"/>
          <p:nvPr userDrawn="1"/>
        </p:nvSpPr>
        <p:spPr>
          <a:xfrm>
            <a:off x="11410682" y="6404149"/>
            <a:ext cx="640325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F3AFE0A4-4E88-4C1E-A1B5-A3DF5F19F81E}" type="slidenum">
              <a:rPr lang="ko-KR" altLang="en-US" sz="1900" smtClean="0">
                <a:solidFill>
                  <a:schemeClr val="bg1"/>
                </a:solidFill>
                <a:latin typeface="Arial" panose="020B0604020202020204" pitchFamily="34" charset="0"/>
                <a:ea typeface="CMU Serif Roman" panose="02000603000000000000" pitchFamily="2" charset="0"/>
                <a:cs typeface="Arial" panose="020B0604020202020204" pitchFamily="34" charset="0"/>
              </a:rPr>
              <a:pPr algn="r"/>
              <a:t>‹#›</a:t>
            </a:fld>
            <a:endParaRPr lang="en-US" sz="1900" dirty="0">
              <a:solidFill>
                <a:schemeClr val="bg1"/>
              </a:solidFill>
              <a:latin typeface="Arial" panose="020B0604020202020204" pitchFamily="34" charset="0"/>
              <a:ea typeface="CMU Serif Roman" panose="02000603000000000000" pitchFamily="2" charset="0"/>
              <a:cs typeface="Arial" panose="020B0604020202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2216AB3-1055-694E-A4EE-0E13689FD583}"/>
              </a:ext>
            </a:extLst>
          </p:cNvPr>
          <p:cNvSpPr txBox="1"/>
          <p:nvPr userDrawn="1"/>
        </p:nvSpPr>
        <p:spPr>
          <a:xfrm>
            <a:off x="10432082" y="17760"/>
            <a:ext cx="180563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800" b="0" i="0" spc="-30" dirty="0">
                <a:solidFill>
                  <a:srgbClr val="6495ED"/>
                </a:solidFill>
                <a:latin typeface="Avenir Book" panose="02000503020000020003" pitchFamily="2" charset="0"/>
                <a:ea typeface="Arial Unicode MS" panose="020B0604020202020204" pitchFamily="50" charset="-127"/>
                <a:cs typeface="Arial Unicode MS" panose="020B0604020202020204" pitchFamily="50" charset="-127"/>
              </a:rPr>
              <a:t>M3239.004600</a:t>
            </a:r>
          </a:p>
          <a:p>
            <a:pPr algn="r"/>
            <a:r>
              <a:rPr lang="en-US" altLang="ko-KR" sz="800" b="0" i="0" spc="-30" dirty="0">
                <a:solidFill>
                  <a:srgbClr val="6495ED"/>
                </a:solidFill>
                <a:latin typeface="Avenir Book" panose="02000503020000020003" pitchFamily="2" charset="0"/>
                <a:ea typeface="Arial Unicode MS" panose="020B0604020202020204" pitchFamily="50" charset="-127"/>
                <a:cs typeface="Arial Unicode MS" panose="020B0604020202020204" pitchFamily="50" charset="-127"/>
              </a:rPr>
              <a:t>Foundations of  Data Science</a:t>
            </a:r>
          </a:p>
          <a:p>
            <a:pPr algn="r"/>
            <a:r>
              <a:rPr lang="en-US" altLang="ko-KR" sz="800" b="0" i="0" spc="-30" baseline="0" dirty="0">
                <a:solidFill>
                  <a:srgbClr val="6495ED"/>
                </a:solidFill>
                <a:latin typeface="Avenir Book" panose="02000503020000020003" pitchFamily="2" charset="0"/>
                <a:ea typeface="Arial Unicode MS" panose="020B0604020202020204" pitchFamily="50" charset="-127"/>
                <a:cs typeface="Arial Unicode MS" panose="020B0604020202020204" pitchFamily="50" charset="-127"/>
              </a:rPr>
              <a:t>Summer 2021</a:t>
            </a:r>
          </a:p>
          <a:p>
            <a:pPr algn="r"/>
            <a:r>
              <a:rPr lang="en-US" altLang="ko-KR" sz="800" b="0" i="0" spc="-30" dirty="0">
                <a:solidFill>
                  <a:srgbClr val="6495ED"/>
                </a:solidFill>
                <a:latin typeface="Avenir Book" panose="02000503020000020003" pitchFamily="2" charset="0"/>
                <a:ea typeface="Arial Unicode MS" panose="020B0604020202020204" pitchFamily="50" charset="-127"/>
                <a:cs typeface="Arial Unicode MS" panose="020B0604020202020204" pitchFamily="50" charset="-127"/>
              </a:rPr>
              <a:t>© Jaejin Lee</a:t>
            </a:r>
            <a:endParaRPr lang="ko-KR" altLang="en-US" sz="800" b="0" i="0" spc="-30" dirty="0">
              <a:solidFill>
                <a:srgbClr val="6495ED"/>
              </a:solidFill>
              <a:latin typeface="Avenir Book" panose="02000503020000020003" pitchFamily="2" charset="0"/>
              <a:ea typeface="Arial Unicode MS" panose="020B0604020202020204" pitchFamily="50" charset="-127"/>
              <a:cs typeface="Arial Unicode MS" panose="020B06040202020202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2272101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1"/>
          </a:solidFill>
          <a:latin typeface="Times New Roman" panose="02020603050405020304" pitchFamily="18" charset="0"/>
          <a:ea typeface="+mj-ea"/>
          <a:cs typeface="Times New Roman" panose="02020603050405020304" pitchFamily="18" charset="0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K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070612700-4k-abstract-loop-color-geometr" descr="070612700-4k-abstract-loop-color-geometr">
            <a:hlinkClick r:id="" action="ppaction://media"/>
            <a:extLst>
              <a:ext uri="{FF2B5EF4-FFF2-40B4-BE49-F238E27FC236}">
                <a16:creationId xmlns:a16="http://schemas.microsoft.com/office/drawing/2014/main" id="{A33F0A39-5A45-5A4A-9703-817823E0464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>
            <a:grayscl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725CDC36-5E5C-0C45-AFCC-18A0A4277D70}"/>
              </a:ext>
            </a:extLst>
          </p:cNvPr>
          <p:cNvSpPr/>
          <p:nvPr/>
        </p:nvSpPr>
        <p:spPr>
          <a:xfrm>
            <a:off x="0" y="0"/>
            <a:ext cx="12192000" cy="7145825"/>
          </a:xfrm>
          <a:prstGeom prst="rect">
            <a:avLst/>
          </a:prstGeom>
          <a:solidFill>
            <a:srgbClr val="FFFFFF">
              <a:alpha val="71373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KR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09C82C7-3AC7-8A44-B8F2-BB463C1752E7}"/>
              </a:ext>
            </a:extLst>
          </p:cNvPr>
          <p:cNvSpPr txBox="1"/>
          <p:nvPr/>
        </p:nvSpPr>
        <p:spPr>
          <a:xfrm>
            <a:off x="3203295" y="5887014"/>
            <a:ext cx="637866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002060"/>
                </a:solidFill>
                <a:latin typeface="Arial" panose="020B0604020202020204" pitchFamily="34" charset="0"/>
                <a:ea typeface="CMU Serif Roman" panose="02000603000000000000" pitchFamily="2" charset="0"/>
                <a:cs typeface="Arial" panose="020B0604020202020204" pitchFamily="34" charset="0"/>
              </a:rPr>
              <a:t>SNU Graduate School of Data Science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D169DCF-8A1E-1049-86FF-91D012C0047B}"/>
              </a:ext>
            </a:extLst>
          </p:cNvPr>
          <p:cNvSpPr txBox="1"/>
          <p:nvPr/>
        </p:nvSpPr>
        <p:spPr>
          <a:xfrm>
            <a:off x="886953" y="2279150"/>
            <a:ext cx="10418093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200" b="1" spc="-150">
                <a:latin typeface="Arial" panose="020B0604020202020204" pitchFamily="34" charset="0"/>
                <a:ea typeface="CMU SERIF ROMAN" panose="02000603000000000000" pitchFamily="2" charset="0"/>
                <a:cs typeface="Arial" panose="020B0604020202020204" pitchFamily="34" charset="0"/>
              </a:rPr>
              <a:t>Python Programming</a:t>
            </a:r>
            <a:endParaRPr lang="en-KR" sz="5200" b="1" spc="-150" dirty="0">
              <a:latin typeface="Arial" panose="020B0604020202020204" pitchFamily="34" charset="0"/>
              <a:ea typeface="CMU SERIF ROMAN" panose="02000603000000000000" pitchFamily="2" charset="0"/>
              <a:cs typeface="Arial" panose="020B06040202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B021ABC-E01D-8D46-96CE-D4F67FD4E72E}"/>
              </a:ext>
            </a:extLst>
          </p:cNvPr>
          <p:cNvSpPr txBox="1"/>
          <p:nvPr/>
        </p:nvSpPr>
        <p:spPr>
          <a:xfrm>
            <a:off x="2142019" y="3171702"/>
            <a:ext cx="790796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>
                <a:latin typeface="Arial" panose="020B0604020202020204" pitchFamily="34" charset="0"/>
                <a:ea typeface="CMU Serif Roman" panose="02000603000000000000" pitchFamily="2" charset="0"/>
                <a:cs typeface="Arial" panose="020B0604020202020204" pitchFamily="34" charset="0"/>
              </a:rPr>
              <a:t>Homework Assignment 1</a:t>
            </a:r>
            <a:endParaRPr lang="en-US" sz="3200" dirty="0">
              <a:latin typeface="Arial" panose="020B0604020202020204" pitchFamily="34" charset="0"/>
              <a:ea typeface="CMU Serif Roman" panose="02000603000000000000" pitchFamily="2" charset="0"/>
              <a:cs typeface="Arial" panose="020B0604020202020204" pitchFamily="34" charset="0"/>
            </a:endParaRPr>
          </a:p>
          <a:p>
            <a:pPr algn="ctr"/>
            <a:r>
              <a:rPr lang="en-US" sz="3200" dirty="0" err="1">
                <a:latin typeface="Arial" panose="020B0604020202020204" pitchFamily="34" charset="0"/>
                <a:ea typeface="CMU Serif Roman" panose="02000603000000000000" pitchFamily="2" charset="0"/>
                <a:cs typeface="Arial" panose="020B0604020202020204" pitchFamily="34" charset="0"/>
              </a:rPr>
              <a:t>Jaejin</a:t>
            </a:r>
            <a:r>
              <a:rPr lang="en-US" sz="3200" dirty="0">
                <a:latin typeface="Arial" panose="020B0604020202020204" pitchFamily="34" charset="0"/>
                <a:ea typeface="CMU Serif Roman" panose="02000603000000000000" pitchFamily="2" charset="0"/>
                <a:cs typeface="Arial" panose="020B0604020202020204" pitchFamily="34" charset="0"/>
              </a:rPr>
              <a:t> </a:t>
            </a:r>
            <a:r>
              <a:rPr lang="en-US" sz="3200">
                <a:latin typeface="Arial" panose="020B0604020202020204" pitchFamily="34" charset="0"/>
                <a:ea typeface="CMU Serif Roman" panose="02000603000000000000" pitchFamily="2" charset="0"/>
                <a:cs typeface="Arial" panose="020B0604020202020204" pitchFamily="34" charset="0"/>
              </a:rPr>
              <a:t>Lee </a:t>
            </a:r>
          </a:p>
          <a:p>
            <a:pPr algn="ctr"/>
            <a:r>
              <a:rPr lang="en-US" sz="3200">
                <a:latin typeface="Arial" panose="020B0604020202020204" pitchFamily="34" charset="0"/>
                <a:ea typeface="CMU Serif Roman" panose="02000603000000000000" pitchFamily="2" charset="0"/>
                <a:cs typeface="Arial" panose="020B0604020202020204" pitchFamily="34" charset="0"/>
              </a:rPr>
              <a:t>(</a:t>
            </a:r>
            <a:r>
              <a:rPr lang="en-US" sz="2800">
                <a:latin typeface="Arial" panose="020B0604020202020204" pitchFamily="34" charset="0"/>
                <a:ea typeface="CMU Serif Roman" panose="02000603000000000000" pitchFamily="2" charset="0"/>
                <a:cs typeface="Arial" panose="020B0604020202020204" pitchFamily="34" charset="0"/>
              </a:rPr>
              <a:t>TAs: Wookeun Jung, Heehoon Kim, Jinpyo Kim)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09C82C7-3AC7-8A44-B8F2-BB463C1752E7}"/>
              </a:ext>
            </a:extLst>
          </p:cNvPr>
          <p:cNvSpPr txBox="1"/>
          <p:nvPr/>
        </p:nvSpPr>
        <p:spPr>
          <a:xfrm>
            <a:off x="213800" y="130864"/>
            <a:ext cx="3810659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>
                <a:latin typeface="Arial" panose="020B0604020202020204" pitchFamily="34" charset="0"/>
                <a:ea typeface="CMU Serif Roman" panose="02000603000000000000" pitchFamily="2" charset="0"/>
                <a:cs typeface="Arial" panose="020B0604020202020204" pitchFamily="34" charset="0"/>
              </a:rPr>
              <a:t>Foundations of Data Science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B021ABC-E01D-8D46-96CE-D4F67FD4E72E}"/>
              </a:ext>
            </a:extLst>
          </p:cNvPr>
          <p:cNvSpPr txBox="1"/>
          <p:nvPr/>
        </p:nvSpPr>
        <p:spPr>
          <a:xfrm>
            <a:off x="2142019" y="4941314"/>
            <a:ext cx="79079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>
                <a:solidFill>
                  <a:srgbClr val="FF0000"/>
                </a:solidFill>
                <a:latin typeface="Arial" panose="020B0604020202020204" pitchFamily="34" charset="0"/>
                <a:ea typeface="CMU Serif Roman" panose="02000603000000000000" pitchFamily="2" charset="0"/>
                <a:cs typeface="Arial" panose="020B0604020202020204" pitchFamily="34" charset="0"/>
              </a:rPr>
              <a:t>Due: </a:t>
            </a:r>
            <a:r>
              <a:rPr lang="en-US" altLang="ko-KR" sz="3200">
                <a:solidFill>
                  <a:srgbClr val="FF0000"/>
                </a:solidFill>
                <a:latin typeface="Arial" panose="020B0604020202020204" pitchFamily="34" charset="0"/>
                <a:ea typeface="CMU Serif Roman" panose="02000603000000000000" pitchFamily="2" charset="0"/>
                <a:cs typeface="Arial" panose="020B0604020202020204" pitchFamily="34" charset="0"/>
              </a:rPr>
              <a:t>11:59PM, </a:t>
            </a:r>
            <a:r>
              <a:rPr lang="en-US" sz="3200">
                <a:solidFill>
                  <a:srgbClr val="FF0000"/>
                </a:solidFill>
                <a:latin typeface="Arial" panose="020B0604020202020204" pitchFamily="34" charset="0"/>
                <a:ea typeface="CMU Serif Roman" panose="02000603000000000000" pitchFamily="2" charset="0"/>
                <a:cs typeface="Arial" panose="020B0604020202020204" pitchFamily="34" charset="0"/>
              </a:rPr>
              <a:t>Sunday, June 27, 2021</a:t>
            </a:r>
            <a:endParaRPr lang="en-US" sz="2800">
              <a:solidFill>
                <a:srgbClr val="FF0000"/>
              </a:solidFill>
              <a:latin typeface="Arial" panose="020B0604020202020204" pitchFamily="34" charset="0"/>
              <a:ea typeface="CMU Serif Roman" panose="02000603000000000000" pitchFamily="2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2223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0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A9BE7D1-E37A-4FAD-8D37-5BAF24A3BE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Problem 1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내용 개체 틀 2">
                <a:extLst>
                  <a:ext uri="{FF2B5EF4-FFF2-40B4-BE49-F238E27FC236}">
                    <a16:creationId xmlns:a16="http://schemas.microsoft.com/office/drawing/2014/main" id="{2F9A0C81-C84B-401A-AF1F-ACCCFA9795B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365883"/>
                <a:ext cx="11079480" cy="1458597"/>
              </a:xfrm>
            </p:spPr>
            <p:txBody>
              <a:bodyPr>
                <a:normAutofit fontScale="92500" lnSpcReduction="20000"/>
              </a:bodyPr>
              <a:lstStyle/>
              <a:p>
                <a:r>
                  <a:rPr lang="en-US"/>
                  <a:t>Read two integers A and B. (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1≤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≤100, 1≤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≤100</m:t>
                    </m:r>
                  </m:oMath>
                </a14:m>
                <a:r>
                  <a:rPr lang="en-US" dirty="0"/>
                  <a:t>)</a:t>
                </a:r>
              </a:p>
              <a:p>
                <a:r>
                  <a:rPr lang="en-US"/>
                  <a:t>Print the GCD (greatest common divisor) and LCM (least common multiple) of A and B.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내용 개체 틀 2">
                <a:extLst>
                  <a:ext uri="{FF2B5EF4-FFF2-40B4-BE49-F238E27FC236}">
                    <a16:creationId xmlns:a16="http://schemas.microsoft.com/office/drawing/2014/main" id="{2F9A0C81-C84B-401A-AF1F-ACCCFA9795B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365883"/>
                <a:ext cx="11079480" cy="1458597"/>
              </a:xfrm>
              <a:blipFill>
                <a:blip r:embed="rId2"/>
                <a:stretch>
                  <a:fillRect l="-991" t="-3766" r="-385" b="-7531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그림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57362" y="3157537"/>
            <a:ext cx="8677275" cy="252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62802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A9BE7D1-E37A-4FAD-8D37-5BAF24A3BE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Problem 1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2F9A0C81-C84B-401A-AF1F-ACCCFA9795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65883"/>
            <a:ext cx="11079480" cy="1458597"/>
          </a:xfrm>
        </p:spPr>
        <p:txBody>
          <a:bodyPr>
            <a:normAutofit/>
          </a:bodyPr>
          <a:lstStyle/>
          <a:p>
            <a:r>
              <a:rPr lang="en-US"/>
              <a:t>Sample runs</a:t>
            </a:r>
            <a:endParaRPr lang="en-US" dirty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28608" y="2144427"/>
            <a:ext cx="5182700" cy="1524658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28608" y="4063629"/>
            <a:ext cx="5195001" cy="1528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47670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A9BE7D1-E37A-4FAD-8D37-5BAF24A3BE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Problem 1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2F9A0C81-C84B-401A-AF1F-ACCCFA9795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65883"/>
            <a:ext cx="11079480" cy="1458597"/>
          </a:xfrm>
        </p:spPr>
        <p:txBody>
          <a:bodyPr>
            <a:normAutofit/>
          </a:bodyPr>
          <a:lstStyle/>
          <a:p>
            <a:r>
              <a:rPr lang="en-US"/>
              <a:t>Sample runs</a:t>
            </a:r>
            <a:endParaRPr lang="en-US" dirty="0"/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59748" y="2266217"/>
            <a:ext cx="5848350" cy="1352550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9749" y="4202358"/>
            <a:ext cx="5848350" cy="128019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509472" y="2757826"/>
            <a:ext cx="7092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/>
              <a:t>input</a:t>
            </a:r>
            <a:endParaRPr lang="ko-KR" altLang="en-US"/>
          </a:p>
        </p:txBody>
      </p:sp>
      <p:sp>
        <p:nvSpPr>
          <p:cNvPr id="9" name="TextBox 8"/>
          <p:cNvSpPr txBox="1"/>
          <p:nvPr/>
        </p:nvSpPr>
        <p:spPr>
          <a:xfrm>
            <a:off x="2453788" y="5150395"/>
            <a:ext cx="8206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/>
              <a:t>output</a:t>
            </a:r>
            <a:endParaRPr lang="ko-KR" altLang="en-US"/>
          </a:p>
        </p:txBody>
      </p:sp>
      <p:sp>
        <p:nvSpPr>
          <p:cNvPr id="10" name="TextBox 9"/>
          <p:cNvSpPr txBox="1"/>
          <p:nvPr/>
        </p:nvSpPr>
        <p:spPr>
          <a:xfrm>
            <a:off x="2453788" y="4677111"/>
            <a:ext cx="7092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/>
              <a:t>input</a:t>
            </a:r>
            <a:endParaRPr lang="ko-KR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2412754" y="3222304"/>
            <a:ext cx="8206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/>
              <a:t>output</a:t>
            </a:r>
            <a:endParaRPr lang="ko-KR" altLang="en-US"/>
          </a:p>
        </p:txBody>
      </p:sp>
      <p:sp>
        <p:nvSpPr>
          <p:cNvPr id="12" name="왼쪽 중괄호 11"/>
          <p:cNvSpPr/>
          <p:nvPr/>
        </p:nvSpPr>
        <p:spPr>
          <a:xfrm>
            <a:off x="3154968" y="2719851"/>
            <a:ext cx="52019" cy="445282"/>
          </a:xfrm>
          <a:prstGeom prst="leftBrac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왼쪽 중괄호 13"/>
          <p:cNvSpPr/>
          <p:nvPr/>
        </p:nvSpPr>
        <p:spPr>
          <a:xfrm>
            <a:off x="3128958" y="4654669"/>
            <a:ext cx="52019" cy="445282"/>
          </a:xfrm>
          <a:prstGeom prst="leftBrac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583651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A2DF17C-7228-4C8B-9AF1-2AA8FADA9E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Problem 2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내용 개체 틀 2">
                <a:extLst>
                  <a:ext uri="{FF2B5EF4-FFF2-40B4-BE49-F238E27FC236}">
                    <a16:creationId xmlns:a16="http://schemas.microsoft.com/office/drawing/2014/main" id="{CC27E399-F3DA-4D1A-89F2-FA3BBBF8336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365883"/>
                <a:ext cx="10515600" cy="1255397"/>
              </a:xfrm>
            </p:spPr>
            <p:txBody>
              <a:bodyPr/>
              <a:lstStyle/>
              <a:p>
                <a:r>
                  <a:rPr lang="en-US"/>
                  <a:t>Read two integer numbers R and C. </a:t>
                </a:r>
                <a:r>
                  <a:rPr lang="en-US" altLang="ko-KR"/>
                  <a:t>(</a:t>
                </a:r>
                <a14:m>
                  <m:oMath xmlns:m="http://schemas.openxmlformats.org/officeDocument/2006/math">
                    <m:r>
                      <a:rPr lang="en-US" altLang="ko-KR" i="1" smtClean="0">
                        <a:latin typeface="Cambria Math" panose="02040503050406030204" pitchFamily="18" charset="0"/>
                      </a:rPr>
                      <m:t>3</m:t>
                    </m:r>
                    <m:r>
                      <a:rPr lang="en-US" altLang="ko-KR" i="1">
                        <a:latin typeface="Cambria Math" panose="02040503050406030204" pitchFamily="18" charset="0"/>
                      </a:rPr>
                      <m:t>≤</m:t>
                    </m:r>
                    <m:r>
                      <a:rPr lang="en-US" altLang="ko-KR" b="0" i="1" smtClean="0">
                        <a:latin typeface="Cambria Math" panose="02040503050406030204" pitchFamily="18" charset="0"/>
                      </a:rPr>
                      <m:t>𝑅</m:t>
                    </m:r>
                    <m:r>
                      <a:rPr lang="en-US" altLang="ko-KR" i="1">
                        <a:latin typeface="Cambria Math" panose="02040503050406030204" pitchFamily="18" charset="0"/>
                      </a:rPr>
                      <m:t>≤</m:t>
                    </m:r>
                    <m:r>
                      <a:rPr lang="en-US" altLang="ko-KR" b="0" i="1" smtClean="0">
                        <a:latin typeface="Cambria Math" panose="02040503050406030204" pitchFamily="18" charset="0"/>
                      </a:rPr>
                      <m:t>20,</m:t>
                    </m:r>
                    <m:r>
                      <a:rPr lang="en-US" altLang="ko-KR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altLang="ko-KR" b="0" i="1" smtClean="0">
                        <a:latin typeface="Cambria Math" panose="02040503050406030204" pitchFamily="18" charset="0"/>
                      </a:rPr>
                      <m:t>3</m:t>
                    </m:r>
                    <m:r>
                      <a:rPr lang="en-US" altLang="ko-KR" i="1" smtClean="0">
                        <a:latin typeface="Cambria Math" panose="02040503050406030204" pitchFamily="18" charset="0"/>
                      </a:rPr>
                      <m:t>≤</m:t>
                    </m:r>
                    <m:r>
                      <a:rPr lang="en-US" altLang="ko-KR" b="0" i="1" smtClean="0">
                        <a:latin typeface="Cambria Math" panose="02040503050406030204" pitchFamily="18" charset="0"/>
                      </a:rPr>
                      <m:t>𝐶</m:t>
                    </m:r>
                    <m:r>
                      <a:rPr lang="en-US" altLang="ko-KR" i="1">
                        <a:latin typeface="Cambria Math" panose="02040503050406030204" pitchFamily="18" charset="0"/>
                      </a:rPr>
                      <m:t>≤</m:t>
                    </m:r>
                    <m:r>
                      <a:rPr lang="en-US" altLang="ko-KR" b="0" i="1" smtClean="0">
                        <a:latin typeface="Cambria Math" panose="02040503050406030204" pitchFamily="18" charset="0"/>
                      </a:rPr>
                      <m:t>20</m:t>
                    </m:r>
                  </m:oMath>
                </a14:m>
                <a:r>
                  <a:rPr lang="en-US" altLang="ko-KR"/>
                  <a:t>) </a:t>
                </a:r>
              </a:p>
              <a:p>
                <a:r>
                  <a:rPr lang="en-US"/>
                  <a:t>Print an R x C </a:t>
                </a:r>
                <a:r>
                  <a:rPr lang="en-US" b="1"/>
                  <a:t>hollow </a:t>
                </a:r>
                <a:r>
                  <a:rPr lang="en-US"/>
                  <a:t>rectangle with ‘*’.</a:t>
                </a:r>
                <a:endParaRPr lang="en-US" dirty="0"/>
              </a:p>
            </p:txBody>
          </p:sp>
        </mc:Choice>
        <mc:Fallback xmlns="">
          <p:sp>
            <p:nvSpPr>
              <p:cNvPr id="3" name="내용 개체 틀 2">
                <a:extLst>
                  <a:ext uri="{FF2B5EF4-FFF2-40B4-BE49-F238E27FC236}">
                    <a16:creationId xmlns:a16="http://schemas.microsoft.com/office/drawing/2014/main" id="{CC27E399-F3DA-4D1A-89F2-FA3BBBF8336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365883"/>
                <a:ext cx="10515600" cy="1255397"/>
              </a:xfrm>
              <a:blipFill>
                <a:blip r:embed="rId2"/>
                <a:stretch>
                  <a:fillRect l="-1159" t="-1456" b="-9223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그림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15978" y="2751626"/>
            <a:ext cx="8677275" cy="3324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11078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A9BE7D1-E37A-4FAD-8D37-5BAF24A3BE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Problem 2</a:t>
            </a:r>
            <a:endParaRPr lang="en-US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2F9A0C81-C84B-401A-AF1F-ACCCFA9795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65883"/>
            <a:ext cx="11079480" cy="1458597"/>
          </a:xfrm>
        </p:spPr>
        <p:txBody>
          <a:bodyPr>
            <a:normAutofit/>
          </a:bodyPr>
          <a:lstStyle/>
          <a:p>
            <a:r>
              <a:rPr lang="en-US"/>
              <a:t>Sample runs</a:t>
            </a:r>
          </a:p>
          <a:p>
            <a:endParaRPr lang="en-US" dirty="0"/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58624" y="2148458"/>
            <a:ext cx="5464054" cy="1847342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72990" y="4267200"/>
            <a:ext cx="3867838" cy="1829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83897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A9BE7D1-E37A-4FAD-8D37-5BAF24A3BE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Problem 2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2F9A0C81-C84B-401A-AF1F-ACCCFA9795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65883"/>
            <a:ext cx="11079480" cy="1458597"/>
          </a:xfrm>
        </p:spPr>
        <p:txBody>
          <a:bodyPr>
            <a:normAutofit/>
          </a:bodyPr>
          <a:lstStyle/>
          <a:p>
            <a:r>
              <a:rPr lang="en-US"/>
              <a:t>Sample runs</a:t>
            </a:r>
          </a:p>
          <a:p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2562954" y="2500228"/>
            <a:ext cx="7092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/>
              <a:t>input</a:t>
            </a:r>
            <a:endParaRPr lang="ko-KR" altLang="en-US"/>
          </a:p>
        </p:txBody>
      </p:sp>
      <p:sp>
        <p:nvSpPr>
          <p:cNvPr id="9" name="TextBox 8"/>
          <p:cNvSpPr txBox="1"/>
          <p:nvPr/>
        </p:nvSpPr>
        <p:spPr>
          <a:xfrm>
            <a:off x="2474298" y="5296134"/>
            <a:ext cx="8206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/>
              <a:t>output</a:t>
            </a:r>
            <a:endParaRPr lang="ko-KR" altLang="en-US"/>
          </a:p>
        </p:txBody>
      </p:sp>
      <p:sp>
        <p:nvSpPr>
          <p:cNvPr id="10" name="TextBox 9"/>
          <p:cNvSpPr txBox="1"/>
          <p:nvPr/>
        </p:nvSpPr>
        <p:spPr>
          <a:xfrm>
            <a:off x="2609122" y="4657064"/>
            <a:ext cx="7092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/>
              <a:t>input</a:t>
            </a:r>
            <a:endParaRPr lang="ko-KR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2438399" y="3209373"/>
            <a:ext cx="8206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/>
              <a:t>output</a:t>
            </a:r>
            <a:endParaRPr lang="ko-KR" altLang="en-US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86150" y="2120491"/>
            <a:ext cx="4178488" cy="1724678"/>
          </a:xfrm>
          <a:prstGeom prst="rect">
            <a:avLst/>
          </a:prstGeom>
        </p:spPr>
      </p:pic>
      <p:sp>
        <p:nvSpPr>
          <p:cNvPr id="5" name="왼쪽 중괄호 4"/>
          <p:cNvSpPr/>
          <p:nvPr/>
        </p:nvSpPr>
        <p:spPr>
          <a:xfrm>
            <a:off x="3294912" y="2456181"/>
            <a:ext cx="52019" cy="445282"/>
          </a:xfrm>
          <a:prstGeom prst="leftBrac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왼쪽 중괄호 11"/>
          <p:cNvSpPr/>
          <p:nvPr/>
        </p:nvSpPr>
        <p:spPr>
          <a:xfrm>
            <a:off x="3271456" y="2982831"/>
            <a:ext cx="80598" cy="822416"/>
          </a:xfrm>
          <a:prstGeom prst="leftBrac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3" name="그림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86150" y="4296507"/>
            <a:ext cx="4439478" cy="1519354"/>
          </a:xfrm>
          <a:prstGeom prst="rect">
            <a:avLst/>
          </a:prstGeom>
        </p:spPr>
      </p:pic>
      <p:sp>
        <p:nvSpPr>
          <p:cNvPr id="14" name="왼쪽 중괄호 13"/>
          <p:cNvSpPr/>
          <p:nvPr/>
        </p:nvSpPr>
        <p:spPr>
          <a:xfrm>
            <a:off x="3318368" y="4619089"/>
            <a:ext cx="52019" cy="445282"/>
          </a:xfrm>
          <a:prstGeom prst="leftBrac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왼쪽 중괄호 14"/>
          <p:cNvSpPr/>
          <p:nvPr/>
        </p:nvSpPr>
        <p:spPr>
          <a:xfrm>
            <a:off x="3318368" y="5145739"/>
            <a:ext cx="57142" cy="670122"/>
          </a:xfrm>
          <a:prstGeom prst="leftBrac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143766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B62DFC4-F846-472A-B99A-F634AD2381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Constraints</a:t>
            </a:r>
            <a:endParaRPr lang="ko-KR" altLang="en-US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D157523F-D2DE-4DD4-8C37-BB3B8E1591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/>
              <a:t>Use Python 3.x (not Python 2)</a:t>
            </a:r>
          </a:p>
          <a:p>
            <a:r>
              <a:rPr lang="en-US" altLang="ko-KR" dirty="0"/>
              <a:t>Libraries are not allowed.</a:t>
            </a:r>
          </a:p>
          <a:p>
            <a:pPr lvl="1"/>
            <a:r>
              <a:rPr lang="en-US" altLang="ko-KR" dirty="0"/>
              <a:t>Don’t use </a:t>
            </a:r>
            <a:r>
              <a:rPr lang="en-US" altLang="ko-KR" dirty="0">
                <a:latin typeface="Consolas" panose="020B0609020204030204" pitchFamily="49" charset="0"/>
              </a:rPr>
              <a:t>import </a:t>
            </a:r>
            <a:r>
              <a:rPr lang="en-US" altLang="ko-KR" dirty="0"/>
              <a:t>keyword.</a:t>
            </a:r>
          </a:p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7431960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Homework submission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sz="1800"/>
              <a:t>Submission directory: </a:t>
            </a:r>
            <a:r>
              <a:rPr lang="en-US" altLang="ko-KR" sz="1800">
                <a:latin typeface="Consolas" panose="020B0609020204030204" pitchFamily="49" charset="0"/>
              </a:rPr>
              <a:t>/home/fdsXXX/HW1</a:t>
            </a:r>
          </a:p>
          <a:p>
            <a:pPr lvl="1"/>
            <a:r>
              <a:rPr lang="en-US" altLang="ko-KR" sz="1600"/>
              <a:t>ex. </a:t>
            </a:r>
            <a:r>
              <a:rPr lang="en-US" altLang="ko-KR" sz="1600">
                <a:latin typeface="Consolas" panose="020B0609020204030204" pitchFamily="49" charset="0"/>
              </a:rPr>
              <a:t>/home/fds299/HW1</a:t>
            </a:r>
          </a:p>
          <a:p>
            <a:r>
              <a:rPr lang="en-US" altLang="ko-KR" sz="1800"/>
              <a:t>Two files: </a:t>
            </a:r>
            <a:r>
              <a:rPr lang="en-US" altLang="ko-KR" sz="1800">
                <a:latin typeface="Consolas" panose="020B0609020204030204" pitchFamily="49" charset="0"/>
              </a:rPr>
              <a:t>prob1.py, prob2.py</a:t>
            </a:r>
          </a:p>
          <a:p>
            <a:endParaRPr lang="en-US" altLang="ko-KR"/>
          </a:p>
          <a:p>
            <a:endParaRPr lang="en-US" altLang="ko-KR"/>
          </a:p>
          <a:p>
            <a:endParaRPr lang="ko-KR" altLang="en-US"/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1686" y="2709863"/>
            <a:ext cx="7565765" cy="3581400"/>
          </a:xfrm>
          <a:prstGeom prst="rect">
            <a:avLst/>
          </a:prstGeom>
        </p:spPr>
      </p:pic>
      <p:sp>
        <p:nvSpPr>
          <p:cNvPr id="9" name="직사각형 8"/>
          <p:cNvSpPr/>
          <p:nvPr/>
        </p:nvSpPr>
        <p:spPr>
          <a:xfrm>
            <a:off x="6224588" y="3700463"/>
            <a:ext cx="661987" cy="16192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직사각형 9"/>
          <p:cNvSpPr/>
          <p:nvPr/>
        </p:nvSpPr>
        <p:spPr>
          <a:xfrm>
            <a:off x="5854568" y="4267200"/>
            <a:ext cx="2670307" cy="50482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814182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Homework submission checklist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>
                <a:solidFill>
                  <a:srgbClr val="FF0000"/>
                </a:solidFill>
              </a:rPr>
              <a:t>Do not expect TAs will correct your mistake.</a:t>
            </a:r>
          </a:p>
          <a:p>
            <a:pPr marL="0" indent="0">
              <a:buNone/>
            </a:pPr>
            <a:endParaRPr lang="en-US" altLang="ko-KR"/>
          </a:p>
          <a:p>
            <a:r>
              <a:rPr lang="en-US" altLang="ko-KR"/>
              <a:t>Check the submission directory.</a:t>
            </a:r>
          </a:p>
          <a:p>
            <a:r>
              <a:rPr lang="en-US" altLang="ko-KR"/>
              <a:t>Check the name of the submission files.</a:t>
            </a:r>
          </a:p>
          <a:p>
            <a:r>
              <a:rPr lang="en-US" altLang="ko-KR"/>
              <a:t>Make sure the program prints only the required output.</a:t>
            </a:r>
          </a:p>
          <a:p>
            <a:r>
              <a:rPr lang="en-US" altLang="ko-KR"/>
              <a:t>Make sure your debugging code is removed.</a:t>
            </a:r>
          </a:p>
        </p:txBody>
      </p:sp>
    </p:spTree>
    <p:extLst>
      <p:ext uri="{BB962C8B-B14F-4D97-AF65-F5344CB8AC3E}">
        <p14:creationId xmlns:p14="http://schemas.microsoft.com/office/powerpoint/2010/main" val="20895093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Homework submission checklist</a:t>
            </a:r>
            <a:endParaRPr lang="ko-KR" altLang="en-US"/>
          </a:p>
        </p:txBody>
      </p:sp>
      <p:pic>
        <p:nvPicPr>
          <p:cNvPr id="4" name="내용 개체 틀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58755" y="1959891"/>
            <a:ext cx="9050969" cy="323929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037600" y="5310554"/>
            <a:ext cx="189327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200"/>
              <a:t>Method 1</a:t>
            </a:r>
            <a:endParaRPr lang="ko-KR" altLang="en-US" sz="3200"/>
          </a:p>
        </p:txBody>
      </p:sp>
    </p:spTree>
    <p:extLst>
      <p:ext uri="{BB962C8B-B14F-4D97-AF65-F5344CB8AC3E}">
        <p14:creationId xmlns:p14="http://schemas.microsoft.com/office/powerpoint/2010/main" val="132129263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Homework submission checklist</a:t>
            </a:r>
            <a:endParaRPr lang="ko-KR" altLang="en-US"/>
          </a:p>
        </p:txBody>
      </p:sp>
      <p:pic>
        <p:nvPicPr>
          <p:cNvPr id="4" name="내용 개체 틀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04950" y="2732881"/>
            <a:ext cx="9182100" cy="207645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037601" y="4865077"/>
            <a:ext cx="189327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200"/>
              <a:t>Method 2</a:t>
            </a:r>
            <a:endParaRPr lang="ko-KR" altLang="en-US" sz="3200"/>
          </a:p>
        </p:txBody>
      </p:sp>
    </p:spTree>
    <p:extLst>
      <p:ext uri="{BB962C8B-B14F-4D97-AF65-F5344CB8AC3E}">
        <p14:creationId xmlns:p14="http://schemas.microsoft.com/office/powerpoint/2010/main" val="142640453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Common mistakes 1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altLang="ko-KR"/>
              <a:t>Submission file is in a wrong directory.</a:t>
            </a:r>
          </a:p>
          <a:p>
            <a:pPr lvl="1"/>
            <a:r>
              <a:rPr lang="en-US" altLang="ko-KR">
                <a:latin typeface="Consolas" panose="020B0609020204030204" pitchFamily="49" charset="0"/>
              </a:rPr>
              <a:t>[O] /home/fds299/HW1</a:t>
            </a:r>
          </a:p>
          <a:p>
            <a:pPr lvl="1"/>
            <a:r>
              <a:rPr lang="en-US" altLang="ko-KR">
                <a:latin typeface="Consolas" panose="020B0609020204030204" pitchFamily="49" charset="0"/>
              </a:rPr>
              <a:t>[X] /home/fds299/HW_1</a:t>
            </a:r>
          </a:p>
          <a:p>
            <a:pPr lvl="1"/>
            <a:r>
              <a:rPr lang="en-US" altLang="ko-KR">
                <a:latin typeface="Consolas" panose="020B0609020204030204" pitchFamily="49" charset="0"/>
              </a:rPr>
              <a:t>[X] /home/fds299/hw1</a:t>
            </a:r>
          </a:p>
          <a:p>
            <a:pPr lvl="1"/>
            <a:r>
              <a:rPr lang="en-US" altLang="ko-KR">
                <a:latin typeface="Consolas" panose="020B0609020204030204" pitchFamily="49" charset="0"/>
              </a:rPr>
              <a:t>[X] /home/fds299/hw</a:t>
            </a:r>
          </a:p>
          <a:p>
            <a:pPr lvl="1"/>
            <a:r>
              <a:rPr lang="en-US" altLang="ko-KR">
                <a:latin typeface="Consolas" panose="020B0609020204030204" pitchFamily="49" charset="0"/>
              </a:rPr>
              <a:t>[X] /home/fds299/homework1</a:t>
            </a:r>
          </a:p>
          <a:p>
            <a:pPr lvl="1"/>
            <a:r>
              <a:rPr lang="en-US" altLang="ko-KR">
                <a:latin typeface="Consolas" panose="020B0609020204030204" pitchFamily="49" charset="0"/>
              </a:rPr>
              <a:t>[X] /home/fds299/assignment</a:t>
            </a:r>
          </a:p>
          <a:p>
            <a:pPr lvl="1"/>
            <a:r>
              <a:rPr lang="en-US" altLang="ko-KR">
                <a:latin typeface="Consolas" panose="020B0609020204030204" pitchFamily="49" charset="0"/>
              </a:rPr>
              <a:t>[X] /home/fds299/Hw1</a:t>
            </a:r>
          </a:p>
          <a:p>
            <a:pPr lvl="1"/>
            <a:r>
              <a:rPr lang="en-US" altLang="ko-KR">
                <a:latin typeface="Consolas" panose="020B0609020204030204" pitchFamily="49" charset="0"/>
              </a:rPr>
              <a:t>[X] /home/fds299/hw1/hw1</a:t>
            </a:r>
          </a:p>
          <a:p>
            <a:pPr lvl="1"/>
            <a:r>
              <a:rPr lang="en-US" altLang="ko-KR">
                <a:latin typeface="Consolas" panose="020B0609020204030204" pitchFamily="49" charset="0"/>
              </a:rPr>
              <a:t>[X] /home/fds299/1</a:t>
            </a:r>
          </a:p>
          <a:p>
            <a:pPr lvl="1"/>
            <a:r>
              <a:rPr lang="en-US" altLang="ko-KR">
                <a:latin typeface="Consolas" panose="020B0609020204030204" pitchFamily="49" charset="0"/>
              </a:rPr>
              <a:t>[X] /home/fds299/A</a:t>
            </a:r>
          </a:p>
          <a:p>
            <a:pPr lvl="1"/>
            <a:r>
              <a:rPr lang="en-US" altLang="ko-KR">
                <a:latin typeface="Consolas" panose="020B0609020204030204" pitchFamily="49" charset="0"/>
              </a:rPr>
              <a:t>[X] /home/fds299/HW_A</a:t>
            </a:r>
          </a:p>
          <a:p>
            <a:pPr lvl="1"/>
            <a:endParaRPr lang="en-US" altLang="ko-KR"/>
          </a:p>
          <a:p>
            <a:pPr lvl="1"/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15152549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Common mistakes 2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altLang="ko-KR" dirty="0"/>
              <a:t>Submission file has a wrong name.</a:t>
            </a:r>
          </a:p>
          <a:p>
            <a:pPr lvl="1"/>
            <a:r>
              <a:rPr lang="en-US" altLang="ko-KR" dirty="0">
                <a:latin typeface="Consolas" panose="020B0609020204030204" pitchFamily="49" charset="0"/>
              </a:rPr>
              <a:t>[O] /home/fds299/HW1/prob1.py</a:t>
            </a:r>
          </a:p>
          <a:p>
            <a:pPr lvl="1"/>
            <a:r>
              <a:rPr lang="en-US" altLang="ko-KR" dirty="0">
                <a:latin typeface="Consolas" panose="020B0609020204030204" pitchFamily="49" charset="0"/>
              </a:rPr>
              <a:t>[X] /home/fds299/HW1/probA.py</a:t>
            </a:r>
          </a:p>
          <a:p>
            <a:pPr lvl="1"/>
            <a:r>
              <a:rPr lang="en-US" altLang="ko-KR" dirty="0">
                <a:latin typeface="Consolas" panose="020B0609020204030204" pitchFamily="49" charset="0"/>
              </a:rPr>
              <a:t>[X] /home/fds299/HW1/Prob1.py</a:t>
            </a:r>
          </a:p>
          <a:p>
            <a:pPr lvl="1"/>
            <a:r>
              <a:rPr lang="en-US" altLang="ko-KR" dirty="0">
                <a:latin typeface="Consolas" panose="020B0609020204030204" pitchFamily="49" charset="0"/>
              </a:rPr>
              <a:t>[X] /home/fds299/HW1/prob1.ipynb</a:t>
            </a:r>
          </a:p>
          <a:p>
            <a:pPr lvl="1"/>
            <a:r>
              <a:rPr lang="en-US" altLang="ko-KR" dirty="0">
                <a:latin typeface="Consolas" panose="020B0609020204030204" pitchFamily="49" charset="0"/>
              </a:rPr>
              <a:t>[X] /home/fds299/HW1/prob1.txt</a:t>
            </a:r>
          </a:p>
          <a:p>
            <a:pPr lvl="1"/>
            <a:r>
              <a:rPr lang="en-US" altLang="ko-KR" dirty="0">
                <a:latin typeface="Consolas" panose="020B0609020204030204" pitchFamily="49" charset="0"/>
              </a:rPr>
              <a:t>[X] /home/fds299/HW1/porb1.py</a:t>
            </a:r>
          </a:p>
          <a:p>
            <a:pPr lvl="1"/>
            <a:r>
              <a:rPr lang="en-US" altLang="ko-KR" dirty="0">
                <a:latin typeface="Consolas" panose="020B0609020204030204" pitchFamily="49" charset="0"/>
              </a:rPr>
              <a:t>[X] /home/fds299/HW1/PROB1.py</a:t>
            </a:r>
          </a:p>
          <a:p>
            <a:pPr lvl="1"/>
            <a:r>
              <a:rPr lang="en-US" altLang="ko-KR" dirty="0">
                <a:latin typeface="Consolas" panose="020B0609020204030204" pitchFamily="49" charset="0"/>
              </a:rPr>
              <a:t>[X] /home/fds299/HW1/p1.py</a:t>
            </a:r>
          </a:p>
          <a:p>
            <a:pPr lvl="1"/>
            <a:r>
              <a:rPr lang="en-US" altLang="ko-KR" dirty="0">
                <a:latin typeface="Consolas" panose="020B0609020204030204" pitchFamily="49" charset="0"/>
              </a:rPr>
              <a:t>[X] /home/fds299/HW1/1.py</a:t>
            </a:r>
          </a:p>
          <a:p>
            <a:pPr lvl="1"/>
            <a:r>
              <a:rPr lang="en-US" altLang="ko-KR" dirty="0">
                <a:latin typeface="Consolas" panose="020B0609020204030204" pitchFamily="49" charset="0"/>
              </a:rPr>
              <a:t>[X] /home/fds299/HW1/A.py</a:t>
            </a:r>
          </a:p>
          <a:p>
            <a:pPr lvl="1"/>
            <a:r>
              <a:rPr lang="en-US" altLang="ko-KR" dirty="0">
                <a:latin typeface="Consolas" panose="020B0609020204030204" pitchFamily="49" charset="0"/>
              </a:rPr>
              <a:t>[X] /home/fds299/HW1/prob_1.py</a:t>
            </a:r>
          </a:p>
          <a:p>
            <a:pPr lvl="1"/>
            <a:endParaRPr lang="en-US" altLang="ko-KR" dirty="0"/>
          </a:p>
          <a:p>
            <a:pPr lvl="1"/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2631437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Common mistakes 3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/>
              <a:t>Unexpected outputs (prints).</a:t>
            </a:r>
          </a:p>
          <a:p>
            <a:r>
              <a:rPr lang="en-US" altLang="ko-KR"/>
              <a:t>Debugging code has not been removed.</a:t>
            </a:r>
          </a:p>
          <a:p>
            <a:pPr lvl="1"/>
            <a:endParaRPr lang="ko-KR" altLang="en-US"/>
          </a:p>
        </p:txBody>
      </p:sp>
      <p:sp>
        <p:nvSpPr>
          <p:cNvPr id="6" name="TextBox 5"/>
          <p:cNvSpPr txBox="1"/>
          <p:nvPr/>
        </p:nvSpPr>
        <p:spPr>
          <a:xfrm>
            <a:off x="2157033" y="4578864"/>
            <a:ext cx="128113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/>
              <a:t>Correct</a:t>
            </a:r>
            <a:endParaRPr lang="ko-KR" altLang="en-US" sz="2400"/>
          </a:p>
        </p:txBody>
      </p:sp>
      <p:sp>
        <p:nvSpPr>
          <p:cNvPr id="7" name="TextBox 6"/>
          <p:cNvSpPr txBox="1"/>
          <p:nvPr/>
        </p:nvSpPr>
        <p:spPr>
          <a:xfrm>
            <a:off x="8055401" y="4578864"/>
            <a:ext cx="128113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/>
              <a:t>Wrong</a:t>
            </a:r>
            <a:endParaRPr lang="ko-KR" altLang="en-US" sz="2400"/>
          </a:p>
        </p:txBody>
      </p:sp>
      <p:sp>
        <p:nvSpPr>
          <p:cNvPr id="16" name="TextBox 15"/>
          <p:cNvSpPr txBox="1"/>
          <p:nvPr/>
        </p:nvSpPr>
        <p:spPr>
          <a:xfrm>
            <a:off x="6096000" y="4006028"/>
            <a:ext cx="5334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>
                <a:solidFill>
                  <a:srgbClr val="FF0000"/>
                </a:solidFill>
              </a:rPr>
              <a:t>??</a:t>
            </a:r>
            <a:endParaRPr lang="ko-KR" altLang="en-US">
              <a:solidFill>
                <a:srgbClr val="FF0000"/>
              </a:solidFill>
            </a:endParaRP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99004" y="3309777"/>
            <a:ext cx="4393932" cy="1252271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3598026"/>
            <a:ext cx="4095384" cy="964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264385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1234</TotalTime>
  <Words>526</Words>
  <Application>Microsoft Office PowerPoint</Application>
  <PresentationFormat>와이드스크린</PresentationFormat>
  <Paragraphs>82</Paragraphs>
  <Slides>15</Slides>
  <Notes>1</Notes>
  <HiddenSlides>0</HiddenSlides>
  <MMClips>1</MMClips>
  <ScaleCrop>false</ScaleCrop>
  <HeadingPairs>
    <vt:vector size="6" baseType="variant">
      <vt:variant>
        <vt:lpstr>사용한 글꼴</vt:lpstr>
      </vt:variant>
      <vt:variant>
        <vt:i4>11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15</vt:i4>
      </vt:variant>
    </vt:vector>
  </HeadingPairs>
  <TitlesOfParts>
    <vt:vector size="27" baseType="lpstr">
      <vt:lpstr>Arial Unicode MS</vt:lpstr>
      <vt:lpstr>Avenir Book</vt:lpstr>
      <vt:lpstr>CMU Serif Roman</vt:lpstr>
      <vt:lpstr>CMU Serif Roman</vt:lpstr>
      <vt:lpstr>맑은 고딕</vt:lpstr>
      <vt:lpstr>Arial</vt:lpstr>
      <vt:lpstr>Calibri</vt:lpstr>
      <vt:lpstr>Cambria Math</vt:lpstr>
      <vt:lpstr>Consolas</vt:lpstr>
      <vt:lpstr>Times</vt:lpstr>
      <vt:lpstr>Times New Roman</vt:lpstr>
      <vt:lpstr>Office Theme</vt:lpstr>
      <vt:lpstr>PowerPoint 프레젠테이션</vt:lpstr>
      <vt:lpstr>Problem 1</vt:lpstr>
      <vt:lpstr>Problem 1</vt:lpstr>
      <vt:lpstr>Problem 1</vt:lpstr>
      <vt:lpstr>Problem 2</vt:lpstr>
      <vt:lpstr>Problem 2</vt:lpstr>
      <vt:lpstr>Problem 2</vt:lpstr>
      <vt:lpstr>Constraints</vt:lpstr>
      <vt:lpstr>Homework submission</vt:lpstr>
      <vt:lpstr>Homework submission checklist</vt:lpstr>
      <vt:lpstr>Homework submission checklist</vt:lpstr>
      <vt:lpstr>Homework submission checklist</vt:lpstr>
      <vt:lpstr>Common mistakes 1</vt:lpstr>
      <vt:lpstr>Common mistakes 2</vt:lpstr>
      <vt:lpstr>Common mistakes 3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Koo HK</dc:creator>
  <cp:lastModifiedBy>kjp4155</cp:lastModifiedBy>
  <cp:revision>166</cp:revision>
  <dcterms:created xsi:type="dcterms:W3CDTF">2021-06-07T10:04:02Z</dcterms:created>
  <dcterms:modified xsi:type="dcterms:W3CDTF">2021-06-24T09:12:12Z</dcterms:modified>
</cp:coreProperties>
</file>