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60" r:id="rId1"/>
  </p:sldMasterIdLst>
  <p:notesMasterIdLst>
    <p:notesMasterId r:id="rId22"/>
  </p:notesMasterIdLst>
  <p:sldIdLst>
    <p:sldId id="256" r:id="rId2"/>
    <p:sldId id="269" r:id="rId3"/>
    <p:sldId id="260" r:id="rId4"/>
    <p:sldId id="264" r:id="rId5"/>
    <p:sldId id="261" r:id="rId6"/>
    <p:sldId id="265" r:id="rId7"/>
    <p:sldId id="263" r:id="rId8"/>
    <p:sldId id="267" r:id="rId9"/>
    <p:sldId id="268" r:id="rId10"/>
    <p:sldId id="276" r:id="rId11"/>
    <p:sldId id="258" r:id="rId12"/>
    <p:sldId id="270" r:id="rId13"/>
    <p:sldId id="271" r:id="rId14"/>
    <p:sldId id="273" r:id="rId15"/>
    <p:sldId id="257" r:id="rId16"/>
    <p:sldId id="274" r:id="rId17"/>
    <p:sldId id="275" r:id="rId18"/>
    <p:sldId id="259" r:id="rId19"/>
    <p:sldId id="277" r:id="rId20"/>
    <p:sldId id="278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3"/>
      <p:italic r:id="rId23"/>
      <p:boldItalic r:id="rId23"/>
    </p:embeddedFont>
    <p:embeddedFont>
      <p:font typeface="Consolas" panose="020B0609020204030204" pitchFamily="49" charset="0"/>
      <p:regular r:id="rId24"/>
      <p:bold r:id="rId25"/>
      <p:italic r:id="rId26"/>
      <p:boldItalic r:id="rId27"/>
    </p:embeddedFont>
    <p:embeddedFont>
      <p:font typeface="NanumGothic" panose="020B0600000101010101" charset="-127"/>
      <p:regular r:id="rId28"/>
      <p:bold r:id="rId29"/>
    </p:embeddedFont>
    <p:embeddedFont>
      <p:font typeface="맑은 고딕" panose="020B0503020000020004" pitchFamily="50" charset="-127"/>
      <p:regular r:id="rId30"/>
      <p:bold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5F"/>
    <a:srgbClr val="FFEF00"/>
    <a:srgbClr val="00007F"/>
    <a:srgbClr val="011EAA"/>
    <a:srgbClr val="005493"/>
    <a:srgbClr val="011893"/>
    <a:srgbClr val="FFE000"/>
    <a:srgbClr val="3CA600"/>
    <a:srgbClr val="0080FF"/>
    <a:srgbClr val="A8D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91"/>
    <p:restoredTop sz="89835" autoAdjust="0"/>
  </p:normalViewPr>
  <p:slideViewPr>
    <p:cSldViewPr snapToGrid="0" snapToObjects="1" showGuides="1">
      <p:cViewPr varScale="1">
        <p:scale>
          <a:sx n="78" d="100"/>
          <a:sy n="78" d="100"/>
        </p:scale>
        <p:origin x="201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NUL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496B9-EC76-334B-AF65-171538A24E83}" type="datetimeFigureOut">
              <a:rPr kumimoji="1" lang="ko-Kore-KR" altLang="en-US" smtClean="0"/>
              <a:t>04/18/2022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458AF-7AF6-5648-8460-C71473886DF4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28447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218714"/>
          </a:xfrm>
        </p:spPr>
        <p:txBody>
          <a:bodyPr anchor="b"/>
          <a:lstStyle>
            <a:lvl1pPr algn="ctr">
              <a:lnSpc>
                <a:spcPct val="150000"/>
              </a:lnSpc>
              <a:defRPr sz="3200"/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40479"/>
            <a:ext cx="6858000" cy="171175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  <a:endParaRPr lang="en-US" dirty="0"/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EE06F4E-EB94-3B4F-BB09-BAE2C4E2ABB6}"/>
              </a:ext>
            </a:extLst>
          </p:cNvPr>
          <p:cNvGrpSpPr/>
          <p:nvPr userDrawn="1"/>
        </p:nvGrpSpPr>
        <p:grpSpPr>
          <a:xfrm>
            <a:off x="435143" y="0"/>
            <a:ext cx="8278583" cy="3470080"/>
            <a:chOff x="435143" y="0"/>
            <a:chExt cx="8278583" cy="3470080"/>
          </a:xfrm>
        </p:grpSpPr>
        <p:sp>
          <p:nvSpPr>
            <p:cNvPr id="9" name="호 8">
              <a:extLst>
                <a:ext uri="{FF2B5EF4-FFF2-40B4-BE49-F238E27FC236}">
                  <a16:creationId xmlns:a16="http://schemas.microsoft.com/office/drawing/2014/main" id="{DB7EF517-8A74-314A-B079-312E11663784}"/>
                </a:ext>
              </a:extLst>
            </p:cNvPr>
            <p:cNvSpPr/>
            <p:nvPr userDrawn="1"/>
          </p:nvSpPr>
          <p:spPr>
            <a:xfrm rot="10800000">
              <a:off x="435143" y="3290080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24265CAD-F257-D747-B0BC-BF061A52B38A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435143" y="0"/>
              <a:ext cx="0" cy="338008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73C19D32-31B7-2B4C-BD56-76ECDCB43077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flipH="1">
              <a:off x="525142" y="3470080"/>
              <a:ext cx="8100000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호 11">
              <a:extLst>
                <a:ext uri="{FF2B5EF4-FFF2-40B4-BE49-F238E27FC236}">
                  <a16:creationId xmlns:a16="http://schemas.microsoft.com/office/drawing/2014/main" id="{D298456C-F362-BC43-A82F-BB65FFCDA888}"/>
                </a:ext>
              </a:extLst>
            </p:cNvPr>
            <p:cNvSpPr/>
            <p:nvPr userDrawn="1"/>
          </p:nvSpPr>
          <p:spPr>
            <a:xfrm rot="10800000" flipH="1">
              <a:off x="8533726" y="3290080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3" name="직선 연결선[R] 12">
              <a:extLst>
                <a:ext uri="{FF2B5EF4-FFF2-40B4-BE49-F238E27FC236}">
                  <a16:creationId xmlns:a16="http://schemas.microsoft.com/office/drawing/2014/main" id="{059E5558-4414-0A4A-AA8B-49573BC62F36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V="1">
              <a:off x="8713726" y="0"/>
              <a:ext cx="0" cy="338008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216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6628631" cy="55689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60000"/>
              </a:lnSpc>
              <a:defRPr/>
            </a:lvl1pPr>
            <a:lvl2pPr>
              <a:lnSpc>
                <a:spcPct val="160000"/>
              </a:lnSpc>
              <a:defRPr/>
            </a:lvl2pPr>
            <a:lvl3pPr>
              <a:lnSpc>
                <a:spcPct val="160000"/>
              </a:lnSpc>
              <a:defRPr/>
            </a:lvl3pPr>
            <a:lvl4pPr>
              <a:lnSpc>
                <a:spcPct val="160000"/>
              </a:lnSpc>
              <a:defRPr/>
            </a:lvl4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912E92B-77C7-1447-9B42-9A940E382D36}"/>
              </a:ext>
            </a:extLst>
          </p:cNvPr>
          <p:cNvGrpSpPr/>
          <p:nvPr userDrawn="1"/>
        </p:nvGrpSpPr>
        <p:grpSpPr>
          <a:xfrm>
            <a:off x="468000" y="-10183"/>
            <a:ext cx="7006945" cy="934614"/>
            <a:chOff x="430339" y="-10183"/>
            <a:chExt cx="7006945" cy="934614"/>
          </a:xfrm>
        </p:grpSpPr>
        <p:sp>
          <p:nvSpPr>
            <p:cNvPr id="9" name="호 8">
              <a:extLst>
                <a:ext uri="{FF2B5EF4-FFF2-40B4-BE49-F238E27FC236}">
                  <a16:creationId xmlns:a16="http://schemas.microsoft.com/office/drawing/2014/main" id="{B3F5AF0E-4392-1041-88EB-D44F7CEED532}"/>
                </a:ext>
              </a:extLst>
            </p:cNvPr>
            <p:cNvSpPr/>
            <p:nvPr userDrawn="1"/>
          </p:nvSpPr>
          <p:spPr>
            <a:xfrm rot="10800000">
              <a:off x="430339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DA664CE6-EA38-1B42-8C81-E94570579C45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430339" y="1"/>
              <a:ext cx="0" cy="83443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47EB89D0-291D-CA40-8ED2-AF008B8205F7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flipH="1">
              <a:off x="520339" y="924431"/>
              <a:ext cx="6826945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호 11">
              <a:extLst>
                <a:ext uri="{FF2B5EF4-FFF2-40B4-BE49-F238E27FC236}">
                  <a16:creationId xmlns:a16="http://schemas.microsoft.com/office/drawing/2014/main" id="{9E49F28F-3C32-5449-9849-20F7B5EF1B31}"/>
                </a:ext>
              </a:extLst>
            </p:cNvPr>
            <p:cNvSpPr/>
            <p:nvPr userDrawn="1"/>
          </p:nvSpPr>
          <p:spPr>
            <a:xfrm rot="10800000" flipH="1">
              <a:off x="7257284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3" name="직선 연결선[R] 12">
              <a:extLst>
                <a:ext uri="{FF2B5EF4-FFF2-40B4-BE49-F238E27FC236}">
                  <a16:creationId xmlns:a16="http://schemas.microsoft.com/office/drawing/2014/main" id="{CF0317EE-2B60-9C47-A33D-039B63AD2609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V="1">
              <a:off x="7437284" y="-10183"/>
              <a:ext cx="0" cy="8446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3897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60000"/>
              </a:lnSpc>
              <a:defRPr/>
            </a:lvl1pPr>
            <a:lvl2pPr>
              <a:lnSpc>
                <a:spcPct val="160000"/>
              </a:lnSpc>
              <a:defRPr/>
            </a:lvl2pPr>
            <a:lvl3pPr>
              <a:lnSpc>
                <a:spcPct val="160000"/>
              </a:lnSpc>
              <a:defRPr/>
            </a:lvl3pPr>
            <a:lvl4pPr>
              <a:lnSpc>
                <a:spcPct val="160000"/>
              </a:lnSpc>
              <a:defRPr/>
            </a:lvl4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054026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6628632" cy="55689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94344EC-9E4D-F24B-B9B5-45A4E1FB57E4}"/>
              </a:ext>
            </a:extLst>
          </p:cNvPr>
          <p:cNvGrpSpPr/>
          <p:nvPr userDrawn="1"/>
        </p:nvGrpSpPr>
        <p:grpSpPr>
          <a:xfrm>
            <a:off x="468000" y="-10183"/>
            <a:ext cx="7006945" cy="934614"/>
            <a:chOff x="430339" y="-10183"/>
            <a:chExt cx="7006945" cy="934614"/>
          </a:xfrm>
        </p:grpSpPr>
        <p:sp>
          <p:nvSpPr>
            <p:cNvPr id="14" name="호 13">
              <a:extLst>
                <a:ext uri="{FF2B5EF4-FFF2-40B4-BE49-F238E27FC236}">
                  <a16:creationId xmlns:a16="http://schemas.microsoft.com/office/drawing/2014/main" id="{15005071-F4E5-AF47-BDA0-4C405B354A3C}"/>
                </a:ext>
              </a:extLst>
            </p:cNvPr>
            <p:cNvSpPr/>
            <p:nvPr userDrawn="1"/>
          </p:nvSpPr>
          <p:spPr>
            <a:xfrm rot="10800000">
              <a:off x="430339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5" name="직선 연결선[R] 14">
              <a:extLst>
                <a:ext uri="{FF2B5EF4-FFF2-40B4-BE49-F238E27FC236}">
                  <a16:creationId xmlns:a16="http://schemas.microsoft.com/office/drawing/2014/main" id="{C9073957-23C6-E14D-92DD-DDC80AAA5772}"/>
                </a:ext>
              </a:extLst>
            </p:cNvPr>
            <p:cNvCxnSpPr>
              <a:cxnSpLocks/>
              <a:stCxn id="14" idx="2"/>
            </p:cNvCxnSpPr>
            <p:nvPr userDrawn="1"/>
          </p:nvCxnSpPr>
          <p:spPr>
            <a:xfrm flipV="1">
              <a:off x="430339" y="1"/>
              <a:ext cx="0" cy="83443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ED8CB3FC-6472-E548-8597-68C0C4BB31B8}"/>
                </a:ext>
              </a:extLst>
            </p:cNvPr>
            <p:cNvCxnSpPr>
              <a:cxnSpLocks/>
              <a:endCxn id="14" idx="0"/>
            </p:cNvCxnSpPr>
            <p:nvPr userDrawn="1"/>
          </p:nvCxnSpPr>
          <p:spPr>
            <a:xfrm flipH="1">
              <a:off x="520339" y="924431"/>
              <a:ext cx="6826945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호 16">
              <a:extLst>
                <a:ext uri="{FF2B5EF4-FFF2-40B4-BE49-F238E27FC236}">
                  <a16:creationId xmlns:a16="http://schemas.microsoft.com/office/drawing/2014/main" id="{BCB457B0-10EA-4046-8E82-7744EFD0126A}"/>
                </a:ext>
              </a:extLst>
            </p:cNvPr>
            <p:cNvSpPr/>
            <p:nvPr userDrawn="1"/>
          </p:nvSpPr>
          <p:spPr>
            <a:xfrm rot="10800000" flipH="1">
              <a:off x="7257284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8" name="직선 연결선[R] 17">
              <a:extLst>
                <a:ext uri="{FF2B5EF4-FFF2-40B4-BE49-F238E27FC236}">
                  <a16:creationId xmlns:a16="http://schemas.microsoft.com/office/drawing/2014/main" id="{BE8A0959-E66A-BD45-A866-915FD0821CB6}"/>
                </a:ext>
              </a:extLst>
            </p:cNvPr>
            <p:cNvCxnSpPr>
              <a:cxnSpLocks/>
              <a:stCxn id="17" idx="2"/>
            </p:cNvCxnSpPr>
            <p:nvPr userDrawn="1"/>
          </p:nvCxnSpPr>
          <p:spPr>
            <a:xfrm flipV="1">
              <a:off x="7437284" y="-10183"/>
              <a:ext cx="0" cy="8446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36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375412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200000" cy="5568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99794" y="6362542"/>
            <a:ext cx="4620206" cy="374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</a:defRPr>
            </a:lvl1pPr>
          </a:lstStyle>
          <a:p>
            <a:endParaRPr kumimoji="1" lang="ko-Kore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88586" y="6362541"/>
            <a:ext cx="526764" cy="372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</a:defRPr>
            </a:lvl1pPr>
          </a:lstStyle>
          <a:p>
            <a:fld id="{DFEEB29F-C9DA-0645-8225-F1D991D56B45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658E5FD-7E76-7E4B-AD4D-1B245A34D327}"/>
              </a:ext>
            </a:extLst>
          </p:cNvPr>
          <p:cNvGrpSpPr/>
          <p:nvPr userDrawn="1"/>
        </p:nvGrpSpPr>
        <p:grpSpPr>
          <a:xfrm>
            <a:off x="468000" y="6225086"/>
            <a:ext cx="8176844" cy="632914"/>
            <a:chOff x="483578" y="6182310"/>
            <a:chExt cx="8176844" cy="632914"/>
          </a:xfrm>
        </p:grpSpPr>
        <p:sp>
          <p:nvSpPr>
            <p:cNvPr id="4" name="호 3">
              <a:extLst>
                <a:ext uri="{FF2B5EF4-FFF2-40B4-BE49-F238E27FC236}">
                  <a16:creationId xmlns:a16="http://schemas.microsoft.com/office/drawing/2014/main" id="{5EFBBD7F-C6BF-1449-B853-BB332D1140B6}"/>
                </a:ext>
              </a:extLst>
            </p:cNvPr>
            <p:cNvSpPr/>
            <p:nvPr userDrawn="1"/>
          </p:nvSpPr>
          <p:spPr>
            <a:xfrm>
              <a:off x="8588422" y="6182310"/>
              <a:ext cx="72000" cy="72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8" name="직선 연결선[R] 7">
              <a:extLst>
                <a:ext uri="{FF2B5EF4-FFF2-40B4-BE49-F238E27FC236}">
                  <a16:creationId xmlns:a16="http://schemas.microsoft.com/office/drawing/2014/main" id="{1329B5FA-1005-0449-ADBE-E86599A7FE25}"/>
                </a:ext>
              </a:extLst>
            </p:cNvPr>
            <p:cNvCxnSpPr>
              <a:cxnSpLocks/>
              <a:stCxn id="4" idx="2"/>
            </p:cNvCxnSpPr>
            <p:nvPr userDrawn="1"/>
          </p:nvCxnSpPr>
          <p:spPr>
            <a:xfrm>
              <a:off x="8660422" y="6218310"/>
              <a:ext cx="0" cy="5969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08C6C8F7-465E-994B-94AF-5ECCCACFBD14}"/>
                </a:ext>
              </a:extLst>
            </p:cNvPr>
            <p:cNvCxnSpPr>
              <a:cxnSpLocks/>
              <a:stCxn id="27" idx="0"/>
              <a:endCxn id="4" idx="0"/>
            </p:cNvCxnSpPr>
            <p:nvPr userDrawn="1"/>
          </p:nvCxnSpPr>
          <p:spPr>
            <a:xfrm flipV="1">
              <a:off x="519578" y="6182310"/>
              <a:ext cx="8104844" cy="421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호 26">
              <a:extLst>
                <a:ext uri="{FF2B5EF4-FFF2-40B4-BE49-F238E27FC236}">
                  <a16:creationId xmlns:a16="http://schemas.microsoft.com/office/drawing/2014/main" id="{FB7CC471-7121-9442-8DC0-178DD68CD6C8}"/>
                </a:ext>
              </a:extLst>
            </p:cNvPr>
            <p:cNvSpPr/>
            <p:nvPr userDrawn="1"/>
          </p:nvSpPr>
          <p:spPr>
            <a:xfrm flipH="1">
              <a:off x="483578" y="6182731"/>
              <a:ext cx="72000" cy="72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CF9F2228-0885-8D45-BD06-CB6447802836}"/>
                </a:ext>
              </a:extLst>
            </p:cNvPr>
            <p:cNvCxnSpPr>
              <a:cxnSpLocks/>
              <a:stCxn id="27" idx="2"/>
            </p:cNvCxnSpPr>
            <p:nvPr userDrawn="1"/>
          </p:nvCxnSpPr>
          <p:spPr>
            <a:xfrm>
              <a:off x="483578" y="6218731"/>
              <a:ext cx="0" cy="596493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C4DC5004-B8AC-4D49-86E7-F6C0F62BD49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73001" y="6254603"/>
            <a:ext cx="2621793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5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66" r:id="rId4"/>
    <p:sldLayoutId id="2147483667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65000"/>
              <a:lumOff val="35000"/>
            </a:schemeClr>
          </a:solidFill>
          <a:latin typeface="NanumGothic" panose="020D0604000000000000" pitchFamily="50" charset="-127"/>
          <a:ea typeface="NanumGothic" panose="020D0604000000000000" pitchFamily="34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0052FF"/>
        </a:buClr>
        <a:buFont typeface="Arial" panose="020B0604020202020204" pitchFamily="34" charset="0"/>
        <a:buChar char="•"/>
        <a:defRPr sz="2000" kern="1200" baseline="0">
          <a:solidFill>
            <a:schemeClr val="tx1">
              <a:lumMod val="65000"/>
              <a:lumOff val="35000"/>
            </a:schemeClr>
          </a:solidFill>
          <a:latin typeface="NanumGothic" panose="020D0604000000000000" pitchFamily="50" charset="-127"/>
          <a:ea typeface="NanumGothic" panose="020D0604000000000000" pitchFamily="34" charset="-127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4180FF"/>
        </a:buClr>
        <a:buFont typeface="Arial" panose="020B0604020202020204" pitchFamily="34" charset="0"/>
        <a:buChar char="•"/>
        <a:defRPr sz="1800" kern="1200" baseline="0">
          <a:solidFill>
            <a:schemeClr val="tx1">
              <a:lumMod val="65000"/>
              <a:lumOff val="35000"/>
            </a:schemeClr>
          </a:solidFill>
          <a:latin typeface="NanumGothic" panose="020D0604000000000000" pitchFamily="50" charset="-127"/>
          <a:ea typeface="NanumGothic" panose="020D0604000000000000" pitchFamily="34" charset="-127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78ADFF"/>
        </a:buClr>
        <a:buFont typeface="Arial" panose="020B0604020202020204" pitchFamily="34" charset="0"/>
        <a:buChar char="•"/>
        <a:defRPr sz="1600" kern="1200" baseline="0">
          <a:solidFill>
            <a:schemeClr val="tx1">
              <a:lumMod val="65000"/>
              <a:lumOff val="35000"/>
            </a:schemeClr>
          </a:solidFill>
          <a:latin typeface="NanumGothic" panose="020D0604000000000000" pitchFamily="50" charset="-127"/>
          <a:ea typeface="NanumGothic" panose="020D0604000000000000" pitchFamily="34" charset="-127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A8D7FF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NanumGothic" panose="020D0604000000000000" pitchFamily="50" charset="-127"/>
          <a:ea typeface="NanumGothic" panose="020D0604000000000000" pitchFamily="34" charset="-127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NanumGothic" panose="020B0402020203020204" pitchFamily="34" charset="0"/>
          <a:ea typeface="NanumGothic" panose="020D0604000000000000" pitchFamily="34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ubuntu.com/tutorials/command-line-for-beginners#1-overview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lurm.schedmd.com/sinfo.html#SECTION_EXAMPLES" TargetMode="External"/><Relationship Id="rId2" Type="http://schemas.openxmlformats.org/officeDocument/2006/relationships/hyperlink" Target="https://slurm.schedmd.com/sinfo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lurm.schedmd.com/squeue.html#SECTION_EXAMPLES" TargetMode="External"/><Relationship Id="rId2" Type="http://schemas.openxmlformats.org/officeDocument/2006/relationships/hyperlink" Target="https://slurm.schedmd.com/squeue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lurm.schedmd.com/srun.html#SECTION_EXAMPLES" TargetMode="External"/><Relationship Id="rId2" Type="http://schemas.openxmlformats.org/officeDocument/2006/relationships/hyperlink" Target="https://slurm.schedmd.com/srun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lurm.schedmd.com/sbatch.html#SECTION_EXAMPLES" TargetMode="External"/><Relationship Id="rId2" Type="http://schemas.openxmlformats.org/officeDocument/2006/relationships/hyperlink" Target="https://slurm.schedmd.com/sbatch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17FA7E-E23B-374A-851F-3550570250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en-US" sz="2800">
                <a:latin typeface="NanumGothic" panose="020D0604000000000000" pitchFamily="50" charset="-127"/>
                <a:ea typeface="NanumGothic" panose="020D0604000000000000" pitchFamily="50" charset="-127"/>
              </a:rPr>
              <a:t>TA Session 0</a:t>
            </a:r>
            <a:endParaRPr kumimoji="1" lang="ko-Kore-KR" altLang="en-US" sz="2800" dirty="0">
              <a:latin typeface="NanumGothic" panose="020D0604000000000000" pitchFamily="50" charset="-127"/>
              <a:ea typeface="NanumGothic" panose="020D0604000000000000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FC38373-B123-9A43-8E05-BA8EFC79F7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ko-KR" altLang="en-US" dirty="0" smtClean="0"/>
              <a:t>조교 김진표</a:t>
            </a:r>
            <a:r>
              <a:rPr kumimoji="1" lang="en-US" altLang="ko-KR" dirty="0" smtClean="0"/>
              <a:t>, </a:t>
            </a:r>
            <a:r>
              <a:rPr kumimoji="1" lang="ko-KR" altLang="en-US" dirty="0" err="1" smtClean="0"/>
              <a:t>박대영</a:t>
            </a:r>
            <a:r>
              <a:rPr kumimoji="1" lang="en-US" altLang="ko-KR" dirty="0" smtClean="0"/>
              <a:t>, </a:t>
            </a:r>
            <a:r>
              <a:rPr kumimoji="1" lang="ko-KR" altLang="en-US" dirty="0" smtClean="0"/>
              <a:t>신준식</a:t>
            </a:r>
            <a:r>
              <a:rPr kumimoji="1" lang="en-US" altLang="ko-KR" dirty="0" smtClean="0"/>
              <a:t>, </a:t>
            </a:r>
            <a:r>
              <a:rPr kumimoji="1" lang="ko-KR" altLang="en-US" dirty="0" smtClean="0"/>
              <a:t>정재훈</a:t>
            </a:r>
            <a:endParaRPr kumimoji="1" lang="en-US" altLang="en-US" dirty="0" smtClean="0"/>
          </a:p>
          <a:p>
            <a:r>
              <a:rPr kumimoji="1" lang="en-US" altLang="en-US" dirty="0" smtClean="0"/>
              <a:t>pp-ta@aces.snu</a:t>
            </a:r>
            <a:r>
              <a:rPr kumimoji="1" lang="en-US" altLang="en-US" dirty="0" smtClean="0"/>
              <a:t>.ac.kr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3445198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51A789-9D28-4B86-BFF7-54D6B649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구성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7E8F85-38E1-47A7-B66D-99C4CA1BE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실습 서버</a:t>
            </a:r>
            <a:r>
              <a:rPr lang="en-US" altLang="ko-KR"/>
              <a:t>(</a:t>
            </a:r>
            <a:r>
              <a:rPr lang="ko-KR" altLang="en-US"/>
              <a:t>클러스터</a:t>
            </a:r>
            <a:r>
              <a:rPr lang="en-US" altLang="ko-KR"/>
              <a:t>)</a:t>
            </a:r>
            <a:r>
              <a:rPr lang="ko-KR" altLang="en-US"/>
              <a:t> 소개</a:t>
            </a:r>
            <a:endParaRPr lang="en-US" altLang="ko-KR"/>
          </a:p>
          <a:p>
            <a:r>
              <a:rPr lang="ko-KR" altLang="en-US"/>
              <a:t>서버 접속 및 사용 방법</a:t>
            </a:r>
            <a:endParaRPr lang="en-US" altLang="ko-KR"/>
          </a:p>
          <a:p>
            <a:r>
              <a:rPr lang="ko-KR" altLang="en-US"/>
              <a:t>실습</a:t>
            </a:r>
          </a:p>
        </p:txBody>
      </p:sp>
    </p:spTree>
    <p:extLst>
      <p:ext uri="{BB962C8B-B14F-4D97-AF65-F5344CB8AC3E}">
        <p14:creationId xmlns:p14="http://schemas.microsoft.com/office/powerpoint/2010/main" val="3709353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F3073E-7652-4575-B5D3-929485514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실습 서버 구성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AB5CDFE-7C78-4EC2-B7A4-9C8FD0FCD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800"/>
              <a:t>1</a:t>
            </a:r>
            <a:r>
              <a:rPr lang="ko-KR" altLang="en-US" sz="1800"/>
              <a:t>개의 로그인 노드와</a:t>
            </a:r>
            <a:r>
              <a:rPr lang="en-US" altLang="ko-KR" sz="1800"/>
              <a:t>, 4</a:t>
            </a:r>
            <a:r>
              <a:rPr lang="ko-KR" altLang="en-US" sz="1800"/>
              <a:t>개의 계산 노드로 구성된 클러스터</a:t>
            </a:r>
            <a:endParaRPr lang="en-US" altLang="ko-KR" sz="1800"/>
          </a:p>
          <a:p>
            <a:pPr lvl="1"/>
            <a:r>
              <a:rPr lang="ko-KR" altLang="en-US" sz="1600"/>
              <a:t>로그인 노드에 </a:t>
            </a:r>
            <a:r>
              <a:rPr lang="en-US" altLang="ko-KR" sz="1600"/>
              <a:t>ssh </a:t>
            </a:r>
            <a:r>
              <a:rPr lang="ko-KR" altLang="en-US" sz="1600"/>
              <a:t>를 통한 직접 접속 가능</a:t>
            </a:r>
            <a:endParaRPr lang="en-US" altLang="ko-KR" sz="1600"/>
          </a:p>
          <a:p>
            <a:pPr lvl="1"/>
            <a:r>
              <a:rPr lang="ko-KR" altLang="en-US" sz="1600"/>
              <a:t>계산 노드는 직접 접속이 불가능하고</a:t>
            </a:r>
            <a:r>
              <a:rPr lang="en-US" altLang="ko-KR" sz="1600"/>
              <a:t>, </a:t>
            </a:r>
            <a:r>
              <a:rPr lang="ko-KR" altLang="en-US" sz="1600"/>
              <a:t>작업 스케줄러</a:t>
            </a:r>
            <a:r>
              <a:rPr lang="en-US" altLang="ko-KR" sz="1600"/>
              <a:t>(slurm)</a:t>
            </a:r>
            <a:r>
              <a:rPr lang="ko-KR" altLang="en-US" sz="1600"/>
              <a:t>를 통해 사용함</a:t>
            </a:r>
            <a:endParaRPr lang="en-US" altLang="ko-KR" sz="1600"/>
          </a:p>
          <a:p>
            <a:pPr lvl="1"/>
            <a:r>
              <a:rPr lang="ko-KR" altLang="en-US" sz="1600"/>
              <a:t>모든 노드는 홈 디렉토리를 공유함</a:t>
            </a:r>
            <a:endParaRPr lang="en-US" altLang="ko-KR" sz="1600"/>
          </a:p>
          <a:p>
            <a:pPr lvl="1"/>
            <a:endParaRPr lang="en-US" altLang="ko-KR" sz="1600"/>
          </a:p>
          <a:p>
            <a:endParaRPr lang="en-US" altLang="ko-KR" sz="1800"/>
          </a:p>
          <a:p>
            <a:pPr lvl="1"/>
            <a:endParaRPr lang="ko-KR" altLang="en-US" sz="160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6858E90-B86B-4E04-AB89-9EF3A62BB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906" y="2921282"/>
            <a:ext cx="5345414" cy="321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56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F3073E-7652-4575-B5D3-929485514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실습 서버 구성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AB5CDFE-7C78-4EC2-B7A4-9C8FD0FCD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800"/>
              <a:t>1</a:t>
            </a:r>
            <a:r>
              <a:rPr lang="ko-KR" altLang="en-US" sz="1800"/>
              <a:t>개의 로그인 노드와</a:t>
            </a:r>
            <a:r>
              <a:rPr lang="en-US" altLang="ko-KR" sz="1800"/>
              <a:t>, 4</a:t>
            </a:r>
            <a:r>
              <a:rPr lang="ko-KR" altLang="en-US" sz="1800"/>
              <a:t>개의 계산 노드로 구성된 클러스터</a:t>
            </a:r>
            <a:endParaRPr lang="en-US" altLang="ko-KR" sz="1800"/>
          </a:p>
          <a:p>
            <a:pPr lvl="1"/>
            <a:r>
              <a:rPr lang="ko-KR" altLang="en-US" sz="1600"/>
              <a:t>로그인 노드에 </a:t>
            </a:r>
            <a:r>
              <a:rPr lang="en-US" altLang="ko-KR" sz="1600"/>
              <a:t>ssh </a:t>
            </a:r>
            <a:r>
              <a:rPr lang="ko-KR" altLang="en-US" sz="1600"/>
              <a:t>를 통한 직접 접속 가능</a:t>
            </a:r>
            <a:endParaRPr lang="en-US" altLang="ko-KR" sz="1600"/>
          </a:p>
          <a:p>
            <a:pPr lvl="1"/>
            <a:r>
              <a:rPr lang="ko-KR" altLang="en-US" sz="1600"/>
              <a:t>계산 노드는 직접 접속이 불가능하고</a:t>
            </a:r>
            <a:r>
              <a:rPr lang="en-US" altLang="ko-KR" sz="1600"/>
              <a:t>, </a:t>
            </a:r>
            <a:r>
              <a:rPr lang="ko-KR" altLang="en-US" sz="1600"/>
              <a:t>작업 스케줄러</a:t>
            </a:r>
            <a:r>
              <a:rPr lang="en-US" altLang="ko-KR" sz="1600"/>
              <a:t>(slurm)</a:t>
            </a:r>
            <a:r>
              <a:rPr lang="ko-KR" altLang="en-US" sz="1600"/>
              <a:t>를 통해 사용함</a:t>
            </a:r>
            <a:endParaRPr lang="en-US" altLang="ko-KR" sz="1600"/>
          </a:p>
          <a:p>
            <a:pPr lvl="1"/>
            <a:r>
              <a:rPr lang="ko-KR" altLang="en-US" sz="1600"/>
              <a:t>모든 노드는 홈 디렉토리를 공유함</a:t>
            </a:r>
            <a:endParaRPr lang="en-US" altLang="ko-KR" sz="1600"/>
          </a:p>
          <a:p>
            <a:pPr lvl="1"/>
            <a:endParaRPr lang="en-US" altLang="ko-KR" sz="1600"/>
          </a:p>
          <a:p>
            <a:endParaRPr lang="en-US" altLang="ko-KR" sz="1800"/>
          </a:p>
          <a:p>
            <a:pPr lvl="1"/>
            <a:endParaRPr lang="ko-KR" altLang="en-US" sz="160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1987C39-A6F6-4651-805C-AA839C2EF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583" y="3206133"/>
            <a:ext cx="7610833" cy="220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697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B69CF7-33FA-40D2-AFC0-A09AAE411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서버 접속 및 사용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E75CDAD-0704-4127-BB9F-23B95AC03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sz="1800"/>
              <a:t>접속은 </a:t>
            </a:r>
            <a:r>
              <a:rPr lang="en-US" altLang="ko-KR" sz="1800"/>
              <a:t>SSH </a:t>
            </a:r>
            <a:r>
              <a:rPr lang="ko-KR" altLang="en-US" sz="1800"/>
              <a:t>클라이언트 사용</a:t>
            </a:r>
            <a:endParaRPr lang="en-US" altLang="ko-KR" sz="1800"/>
          </a:p>
          <a:p>
            <a:pPr lvl="1"/>
            <a:r>
              <a:rPr lang="en-US" altLang="ko-KR" sz="1600"/>
              <a:t>Windows </a:t>
            </a:r>
            <a:r>
              <a:rPr lang="ko-KR" altLang="en-US" sz="1600"/>
              <a:t>의 경우</a:t>
            </a:r>
            <a:r>
              <a:rPr lang="en-US" altLang="ko-KR" sz="1600"/>
              <a:t>: PuTTY, Xshell, MobaXterm, …</a:t>
            </a:r>
          </a:p>
          <a:p>
            <a:pPr lvl="1"/>
            <a:r>
              <a:rPr lang="en-US" altLang="ko-KR" sz="1600"/>
              <a:t>Linux / Mac OS </a:t>
            </a:r>
            <a:r>
              <a:rPr lang="ko-KR" altLang="en-US" sz="1600"/>
              <a:t>의 경우</a:t>
            </a:r>
            <a:r>
              <a:rPr lang="en-US" altLang="ko-KR" sz="1600"/>
              <a:t>: </a:t>
            </a:r>
            <a:r>
              <a:rPr lang="ko-KR" altLang="en-US" sz="1600"/>
              <a:t>기본 터미널에서 </a:t>
            </a:r>
            <a:r>
              <a:rPr lang="en-US" altLang="ko-KR" sz="1600"/>
              <a:t>ssh </a:t>
            </a:r>
            <a:r>
              <a:rPr lang="ko-KR" altLang="en-US" sz="1600"/>
              <a:t>명령 사용</a:t>
            </a:r>
            <a:endParaRPr lang="en-US" altLang="ko-KR" sz="1600"/>
          </a:p>
          <a:p>
            <a:pPr lvl="1"/>
            <a:r>
              <a:rPr lang="ko-KR" altLang="en-US" sz="1600"/>
              <a:t>발급받은 아이디와 비밀번호를 이용해 로그인 노드에 접속</a:t>
            </a:r>
            <a:endParaRPr lang="en-US" altLang="ko-KR" sz="1600"/>
          </a:p>
          <a:p>
            <a:endParaRPr lang="en-US" altLang="ko-KR" sz="1800"/>
          </a:p>
          <a:p>
            <a:r>
              <a:rPr lang="ko-KR" altLang="en-US" sz="1800"/>
              <a:t>파일 업로드</a:t>
            </a:r>
            <a:r>
              <a:rPr lang="en-US" altLang="ko-KR" sz="1800"/>
              <a:t>/</a:t>
            </a:r>
            <a:r>
              <a:rPr lang="ko-KR" altLang="en-US" sz="1800"/>
              <a:t>다운로드는 </a:t>
            </a:r>
            <a:r>
              <a:rPr lang="en-US" altLang="ko-KR" sz="1800"/>
              <a:t>SFTP </a:t>
            </a:r>
            <a:r>
              <a:rPr lang="ko-KR" altLang="en-US" sz="1800"/>
              <a:t>클라이언트 사용</a:t>
            </a:r>
            <a:endParaRPr lang="en-US" altLang="ko-KR" sz="1800"/>
          </a:p>
          <a:p>
            <a:pPr lvl="1"/>
            <a:r>
              <a:rPr lang="en-US" altLang="ko-KR" sz="1600"/>
              <a:t>Windows </a:t>
            </a:r>
            <a:r>
              <a:rPr lang="ko-KR" altLang="en-US" sz="1600"/>
              <a:t>의 경우</a:t>
            </a:r>
            <a:r>
              <a:rPr lang="en-US" altLang="ko-KR" sz="1600"/>
              <a:t>: FileZilla,</a:t>
            </a:r>
            <a:r>
              <a:rPr lang="ko-KR" altLang="en-US" sz="1600"/>
              <a:t> </a:t>
            </a:r>
            <a:r>
              <a:rPr lang="en-US" altLang="ko-KR" sz="1600"/>
              <a:t>Xftp,</a:t>
            </a:r>
            <a:r>
              <a:rPr lang="ko-KR" altLang="en-US" sz="1600"/>
              <a:t> </a:t>
            </a:r>
            <a:r>
              <a:rPr lang="en-US" altLang="ko-KR" sz="1600"/>
              <a:t>MobaXterm,</a:t>
            </a:r>
            <a:r>
              <a:rPr lang="ko-KR" altLang="en-US" sz="1600"/>
              <a:t> </a:t>
            </a:r>
            <a:r>
              <a:rPr lang="en-US" altLang="ko-KR" sz="1600"/>
              <a:t>…</a:t>
            </a:r>
          </a:p>
          <a:p>
            <a:pPr lvl="1"/>
            <a:r>
              <a:rPr lang="en-US" altLang="ko-KR" sz="1600"/>
              <a:t>Linux / Mac OS </a:t>
            </a:r>
            <a:r>
              <a:rPr lang="ko-KR" altLang="en-US" sz="1600"/>
              <a:t>의 경우</a:t>
            </a:r>
            <a:r>
              <a:rPr lang="en-US" altLang="ko-KR" sz="1600"/>
              <a:t>: </a:t>
            </a:r>
            <a:r>
              <a:rPr lang="ko-KR" altLang="en-US" sz="1600"/>
              <a:t>기본 터미널에서 </a:t>
            </a:r>
            <a:r>
              <a:rPr lang="en-US" altLang="ko-KR" sz="1600"/>
              <a:t>scp </a:t>
            </a:r>
            <a:r>
              <a:rPr lang="ko-KR" altLang="en-US" sz="1600"/>
              <a:t>명령 사용</a:t>
            </a:r>
            <a:endParaRPr lang="en-US" altLang="ko-KR" sz="1600"/>
          </a:p>
          <a:p>
            <a:pPr lvl="1"/>
            <a:r>
              <a:rPr lang="ko-KR" altLang="en-US" sz="1600"/>
              <a:t>접속정보는 </a:t>
            </a:r>
            <a:r>
              <a:rPr lang="en-US" altLang="ko-KR" sz="1600"/>
              <a:t>ssh </a:t>
            </a:r>
            <a:r>
              <a:rPr lang="ko-KR" altLang="en-US" sz="1600"/>
              <a:t>접속 때와 동일</a:t>
            </a:r>
            <a:endParaRPr lang="en-US" altLang="ko-KR" sz="1600"/>
          </a:p>
          <a:p>
            <a:endParaRPr lang="en-US" altLang="ko-KR" sz="1800"/>
          </a:p>
          <a:p>
            <a:r>
              <a:rPr lang="ko-KR" altLang="en-US" sz="1800"/>
              <a:t>코드 작업은 </a:t>
            </a:r>
            <a:r>
              <a:rPr lang="en-US" altLang="ko-KR" sz="1800"/>
              <a:t>vim / nano / VScode </a:t>
            </a:r>
            <a:r>
              <a:rPr lang="ko-KR" altLang="en-US" sz="1800"/>
              <a:t>등 사용</a:t>
            </a:r>
            <a:endParaRPr lang="en-US" altLang="ko-KR" sz="1800"/>
          </a:p>
          <a:p>
            <a:pPr lvl="1"/>
            <a:r>
              <a:rPr lang="en-US" altLang="ko-KR" sz="1600"/>
              <a:t>vim, nano </a:t>
            </a:r>
            <a:r>
              <a:rPr lang="ko-KR" altLang="en-US" sz="1600"/>
              <a:t>등 서버의 텍스트 에디터를 사용하는 경우</a:t>
            </a:r>
            <a:r>
              <a:rPr lang="en-US" altLang="ko-KR" sz="1600"/>
              <a:t>: SSH </a:t>
            </a:r>
            <a:r>
              <a:rPr lang="ko-KR" altLang="en-US" sz="1600"/>
              <a:t>접속 후 사용</a:t>
            </a:r>
            <a:endParaRPr lang="en-US" altLang="ko-KR" sz="1600"/>
          </a:p>
          <a:p>
            <a:pPr lvl="1"/>
            <a:r>
              <a:rPr lang="en-US" altLang="ko-KR" sz="1600"/>
              <a:t>VS code</a:t>
            </a:r>
            <a:r>
              <a:rPr lang="ko-KR" altLang="en-US" sz="1600"/>
              <a:t> 를 사용하는 경우</a:t>
            </a:r>
            <a:r>
              <a:rPr lang="en-US" altLang="ko-KR" sz="1600"/>
              <a:t>: Remote-SSH </a:t>
            </a:r>
            <a:r>
              <a:rPr lang="ko-KR" altLang="en-US" sz="1600"/>
              <a:t>플러그인 설정</a:t>
            </a:r>
            <a:endParaRPr lang="en-US" altLang="ko-KR" sz="1600"/>
          </a:p>
          <a:p>
            <a:pPr lvl="1"/>
            <a:endParaRPr lang="ko-KR" altLang="en-US" sz="1600"/>
          </a:p>
        </p:txBody>
      </p:sp>
    </p:spTree>
    <p:extLst>
      <p:ext uri="{BB962C8B-B14F-4D97-AF65-F5344CB8AC3E}">
        <p14:creationId xmlns:p14="http://schemas.microsoft.com/office/powerpoint/2010/main" val="820128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262043-278E-419F-B8B0-C60DA69C6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서버 접속 정보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4FD29F-8240-4898-9599-67BB19C2A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IP: 1.249.213.112</a:t>
            </a:r>
          </a:p>
          <a:p>
            <a:r>
              <a:rPr lang="en-US" altLang="ko-KR"/>
              <a:t>Port: 22554</a:t>
            </a:r>
          </a:p>
          <a:p>
            <a:endParaRPr lang="en-US" altLang="ko-KR"/>
          </a:p>
          <a:p>
            <a:r>
              <a:rPr lang="ko-KR" altLang="en-US"/>
              <a:t>아이디</a:t>
            </a:r>
            <a:r>
              <a:rPr lang="en-US" altLang="ko-KR"/>
              <a:t>: </a:t>
            </a:r>
            <a:r>
              <a:rPr lang="ko-KR" altLang="en-US"/>
              <a:t>사내메일 아이디와 같음 </a:t>
            </a:r>
            <a:endParaRPr lang="en-US" altLang="ko-KR"/>
          </a:p>
          <a:p>
            <a:pPr lvl="1"/>
            <a:r>
              <a:rPr lang="en-US" altLang="ko-KR"/>
              <a:t>ex. jinpyo.kim@samsung.com </a:t>
            </a:r>
            <a:r>
              <a:rPr lang="ko-KR" altLang="en-US"/>
              <a:t>인 경우 </a:t>
            </a:r>
            <a:r>
              <a:rPr lang="en-US" altLang="ko-KR"/>
              <a:t>jinpyo.kim</a:t>
            </a:r>
          </a:p>
          <a:p>
            <a:r>
              <a:rPr lang="ko-KR" altLang="en-US"/>
              <a:t>비밀번호</a:t>
            </a:r>
            <a:r>
              <a:rPr lang="en-US" altLang="ko-KR"/>
              <a:t>: samsungds22#!@</a:t>
            </a:r>
          </a:p>
          <a:p>
            <a:pPr lvl="1"/>
            <a:r>
              <a:rPr lang="ko-KR" altLang="en-US" b="1"/>
              <a:t>첫 로그인 후 즉시 </a:t>
            </a:r>
            <a:r>
              <a:rPr lang="en-US" altLang="ko-KR" b="1"/>
              <a:t>passwd </a:t>
            </a:r>
            <a:r>
              <a:rPr lang="ko-KR" altLang="en-US" b="1"/>
              <a:t>명령으로 비밀번호를 변경할 것</a:t>
            </a:r>
            <a:endParaRPr lang="en-US" altLang="ko-KR" b="1"/>
          </a:p>
        </p:txBody>
      </p:sp>
    </p:spTree>
    <p:extLst>
      <p:ext uri="{BB962C8B-B14F-4D97-AF65-F5344CB8AC3E}">
        <p14:creationId xmlns:p14="http://schemas.microsoft.com/office/powerpoint/2010/main" val="396937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79F705-6905-4998-A56E-55682136D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서버 접속 예시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980FB8C-9A5B-478F-A086-43F16FA0C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PuTTY</a:t>
            </a:r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600066E-BEBD-4309-9862-11D31703E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66" y="1939831"/>
            <a:ext cx="3317994" cy="324458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947FC19-B481-421B-BB91-E156F484C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583" y="1981224"/>
            <a:ext cx="5397080" cy="3203194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54AB0CBD-D826-43CA-BB9B-6B3BE8A04741}"/>
              </a:ext>
            </a:extLst>
          </p:cNvPr>
          <p:cNvSpPr/>
          <p:nvPr/>
        </p:nvSpPr>
        <p:spPr>
          <a:xfrm>
            <a:off x="1421213" y="2603500"/>
            <a:ext cx="2039537" cy="3746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578730F-1A77-4B8F-A936-FCE8DC6B409B}"/>
              </a:ext>
            </a:extLst>
          </p:cNvPr>
          <p:cNvSpPr/>
          <p:nvPr/>
        </p:nvSpPr>
        <p:spPr>
          <a:xfrm>
            <a:off x="3688583" y="2139950"/>
            <a:ext cx="1883759" cy="2667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4469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79F705-6905-4998-A56E-55682136D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서버 접속 예시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980FB8C-9A5B-478F-A086-43F16FA0C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MobaXterm </a:t>
            </a:r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0928F57-B9A5-4542-8741-ECA51A7E5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300" y="1797050"/>
            <a:ext cx="7011377" cy="4106582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F8AB8986-C22A-4876-A4C5-F1596F5B9A40}"/>
              </a:ext>
            </a:extLst>
          </p:cNvPr>
          <p:cNvSpPr/>
          <p:nvPr/>
        </p:nvSpPr>
        <p:spPr>
          <a:xfrm>
            <a:off x="1130301" y="2095500"/>
            <a:ext cx="304800" cy="3175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947892F-643C-41E5-9602-BE87A272C70E}"/>
              </a:ext>
            </a:extLst>
          </p:cNvPr>
          <p:cNvSpPr/>
          <p:nvPr/>
        </p:nvSpPr>
        <p:spPr>
          <a:xfrm>
            <a:off x="2679700" y="3009900"/>
            <a:ext cx="4438649" cy="4953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49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79F705-6905-4998-A56E-55682136D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서버 접속 예시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980FB8C-9A5B-478F-A086-43F16FA0C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Terminal</a:t>
            </a:r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1648C2F-9A68-41A4-80E6-ACA6A9585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751" y="1767840"/>
            <a:ext cx="5540429" cy="4261210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89A73F16-63EB-4B9F-A30F-612558DD9250}"/>
              </a:ext>
            </a:extLst>
          </p:cNvPr>
          <p:cNvSpPr/>
          <p:nvPr/>
        </p:nvSpPr>
        <p:spPr>
          <a:xfrm>
            <a:off x="1614751" y="1767840"/>
            <a:ext cx="3985949" cy="1447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187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F542D9-B0A6-4613-A829-828CE5097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기본 리눅스 커맨드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22AF0FF-2625-4018-BAF4-1FAB36CEE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sz="1800">
                <a:latin typeface="Consolas" panose="020B0609020204030204" pitchFamily="49" charset="0"/>
              </a:rPr>
              <a:t>pwd: </a:t>
            </a:r>
            <a:r>
              <a:rPr lang="ko-KR" altLang="en-US" sz="1800">
                <a:latin typeface="Consolas" panose="020B0609020204030204" pitchFamily="49" charset="0"/>
              </a:rPr>
              <a:t>현재 디렉토리 출력</a:t>
            </a:r>
            <a:endParaRPr lang="en-US" altLang="ko-KR" sz="1800">
              <a:latin typeface="Consolas" panose="020B0609020204030204" pitchFamily="49" charset="0"/>
            </a:endParaRPr>
          </a:p>
          <a:p>
            <a:r>
              <a:rPr lang="en-US" altLang="ko-KR" sz="1800">
                <a:latin typeface="Consolas" panose="020B0609020204030204" pitchFamily="49" charset="0"/>
              </a:rPr>
              <a:t>cd {path}: </a:t>
            </a:r>
            <a:r>
              <a:rPr lang="ko-KR" altLang="en-US" sz="1800">
                <a:latin typeface="Consolas" panose="020B0609020204030204" pitchFamily="49" charset="0"/>
              </a:rPr>
              <a:t>디렉토리 이동</a:t>
            </a:r>
            <a:endParaRPr lang="en-US" altLang="ko-KR" sz="1800">
              <a:latin typeface="Consolas" panose="020B0609020204030204" pitchFamily="49" charset="0"/>
            </a:endParaRPr>
          </a:p>
          <a:p>
            <a:r>
              <a:rPr lang="en-US" altLang="ko-KR" sz="1800">
                <a:latin typeface="Consolas" panose="020B0609020204030204" pitchFamily="49" charset="0"/>
              </a:rPr>
              <a:t>ls: </a:t>
            </a:r>
            <a:r>
              <a:rPr lang="ko-KR" altLang="en-US" sz="1800">
                <a:latin typeface="Consolas" panose="020B0609020204030204" pitchFamily="49" charset="0"/>
              </a:rPr>
              <a:t>현재 디렉토리의 파일 목록 출력</a:t>
            </a:r>
            <a:endParaRPr lang="en-US" altLang="ko-KR" sz="1800">
              <a:latin typeface="Consolas" panose="020B0609020204030204" pitchFamily="49" charset="0"/>
            </a:endParaRPr>
          </a:p>
          <a:p>
            <a:r>
              <a:rPr lang="en-US" altLang="ko-KR" sz="1800">
                <a:latin typeface="Consolas" panose="020B0609020204030204" pitchFamily="49" charset="0"/>
              </a:rPr>
              <a:t>mkdir {dir}: </a:t>
            </a:r>
            <a:r>
              <a:rPr lang="ko-KR" altLang="en-US" sz="1800">
                <a:latin typeface="Consolas" panose="020B0609020204030204" pitchFamily="49" charset="0"/>
              </a:rPr>
              <a:t>디렉토리 생성</a:t>
            </a:r>
            <a:endParaRPr lang="en-US" altLang="ko-KR" sz="1800">
              <a:latin typeface="Consolas" panose="020B0609020204030204" pitchFamily="49" charset="0"/>
            </a:endParaRPr>
          </a:p>
          <a:p>
            <a:r>
              <a:rPr lang="en-US" altLang="ko-KR" sz="1800">
                <a:latin typeface="Consolas" panose="020B0609020204030204" pitchFamily="49" charset="0"/>
              </a:rPr>
              <a:t>rmdir {dir}: </a:t>
            </a:r>
            <a:r>
              <a:rPr lang="ko-KR" altLang="en-US" sz="1800">
                <a:latin typeface="Consolas" panose="020B0609020204030204" pitchFamily="49" charset="0"/>
              </a:rPr>
              <a:t>디렉토리 제거</a:t>
            </a:r>
            <a:endParaRPr lang="en-US" altLang="ko-KR" sz="1800">
              <a:latin typeface="Consolas" panose="020B0609020204030204" pitchFamily="49" charset="0"/>
            </a:endParaRPr>
          </a:p>
          <a:p>
            <a:r>
              <a:rPr lang="en-US" altLang="ko-KR" sz="1800">
                <a:latin typeface="Consolas" panose="020B0609020204030204" pitchFamily="49" charset="0"/>
              </a:rPr>
              <a:t>cat {file}: </a:t>
            </a:r>
            <a:r>
              <a:rPr lang="ko-KR" altLang="en-US" sz="1800">
                <a:latin typeface="Consolas" panose="020B0609020204030204" pitchFamily="49" charset="0"/>
              </a:rPr>
              <a:t>파일 내용 출력</a:t>
            </a:r>
            <a:endParaRPr lang="en-US" altLang="ko-KR" sz="1800">
              <a:latin typeface="Consolas" panose="020B0609020204030204" pitchFamily="49" charset="0"/>
            </a:endParaRPr>
          </a:p>
          <a:p>
            <a:r>
              <a:rPr lang="en-US" altLang="ko-KR" sz="1800">
                <a:latin typeface="Consolas" panose="020B0609020204030204" pitchFamily="49" charset="0"/>
              </a:rPr>
              <a:t>rm {file}: </a:t>
            </a:r>
            <a:r>
              <a:rPr lang="ko-KR" altLang="en-US" sz="1800">
                <a:latin typeface="Consolas" panose="020B0609020204030204" pitchFamily="49" charset="0"/>
              </a:rPr>
              <a:t>파일 제거</a:t>
            </a:r>
            <a:endParaRPr lang="en-US" altLang="ko-KR" sz="1800">
              <a:latin typeface="Consolas" panose="020B0609020204030204" pitchFamily="49" charset="0"/>
            </a:endParaRPr>
          </a:p>
          <a:p>
            <a:r>
              <a:rPr lang="en-US" altLang="ko-KR" sz="1800">
                <a:latin typeface="Consolas" panose="020B0609020204030204" pitchFamily="49" charset="0"/>
              </a:rPr>
              <a:t>mv {old} {new}: </a:t>
            </a:r>
            <a:r>
              <a:rPr lang="ko-KR" altLang="en-US" sz="1800">
                <a:latin typeface="Consolas" panose="020B0609020204030204" pitchFamily="49" charset="0"/>
              </a:rPr>
              <a:t>파일 이동</a:t>
            </a:r>
            <a:endParaRPr lang="en-US" altLang="ko-KR" sz="1800">
              <a:latin typeface="Consolas" panose="020B0609020204030204" pitchFamily="49" charset="0"/>
            </a:endParaRPr>
          </a:p>
          <a:p>
            <a:r>
              <a:rPr lang="en-US" altLang="ko-KR" sz="1800">
                <a:latin typeface="Consolas" panose="020B0609020204030204" pitchFamily="49" charset="0"/>
              </a:rPr>
              <a:t>cp {old} {new}: </a:t>
            </a:r>
            <a:r>
              <a:rPr lang="ko-KR" altLang="en-US" sz="1800">
                <a:latin typeface="Consolas" panose="020B0609020204030204" pitchFamily="49" charset="0"/>
              </a:rPr>
              <a:t>파일 복사</a:t>
            </a:r>
            <a:endParaRPr lang="en-US" altLang="ko-KR" sz="1800">
              <a:latin typeface="Consolas" panose="020B0609020204030204" pitchFamily="49" charset="0"/>
            </a:endParaRPr>
          </a:p>
          <a:p>
            <a:endParaRPr lang="en-US" altLang="ko-KR" sz="1800"/>
          </a:p>
          <a:p>
            <a:r>
              <a:rPr lang="en-US" altLang="ko-KR" sz="1800">
                <a:hlinkClick r:id="rId2"/>
              </a:rPr>
              <a:t>https://ubuntu.com/tutorials/command-line-for-beginners#1-overview</a:t>
            </a:r>
            <a:r>
              <a:rPr lang="en-US" altLang="ko-KR" sz="1800"/>
              <a:t> </a:t>
            </a:r>
            <a:r>
              <a:rPr lang="ko-KR" altLang="en-US" sz="1800"/>
              <a:t>참고</a:t>
            </a:r>
            <a:r>
              <a:rPr lang="en-US" altLang="ko-KR" sz="1800"/>
              <a:t>. </a:t>
            </a:r>
            <a:r>
              <a:rPr lang="ko-KR" altLang="en-US" sz="1800"/>
              <a:t>급하면 </a:t>
            </a:r>
            <a:r>
              <a:rPr lang="en-US" altLang="ko-KR" sz="1800"/>
              <a:t>Section 3 </a:t>
            </a:r>
            <a:r>
              <a:rPr lang="ko-KR" altLang="en-US" sz="1800"/>
              <a:t>부터</a:t>
            </a:r>
            <a:r>
              <a:rPr lang="en-US" altLang="ko-KR" sz="1800"/>
              <a:t>.</a:t>
            </a:r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343785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190D200-AC8F-430B-8A72-71036DB80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163" y="2976990"/>
            <a:ext cx="7610833" cy="2204203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18D4943-5532-487E-A767-ED8173A9D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Slurm Workload Manager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2B56D62-513E-4C89-857B-3E7A25A13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클러스터 자원을 공유하기 위한 작업 스케줄러</a:t>
            </a:r>
            <a:endParaRPr lang="en-US" altLang="ko-KR"/>
          </a:p>
          <a:p>
            <a:r>
              <a:rPr lang="ko-KR" altLang="en-US"/>
              <a:t>제출한 작업</a:t>
            </a:r>
            <a:r>
              <a:rPr lang="en-US" altLang="ko-KR"/>
              <a:t>(job)</a:t>
            </a:r>
            <a:r>
              <a:rPr lang="ko-KR" altLang="en-US"/>
              <a:t>을 계산 노드에서 겹치지 않게 실행시켜 줌</a:t>
            </a:r>
            <a:endParaRPr lang="en-US" altLang="ko-KR"/>
          </a:p>
          <a:p>
            <a:pPr lvl="1"/>
            <a:endParaRPr lang="en-US" altLang="ko-KR"/>
          </a:p>
          <a:p>
            <a:endParaRPr lang="ko-KR" altLang="en-US"/>
          </a:p>
        </p:txBody>
      </p:sp>
      <p:pic>
        <p:nvPicPr>
          <p:cNvPr id="1026" name="Picture 2" descr="Slurm Workload Manager - Wikipedia">
            <a:extLst>
              <a:ext uri="{FF2B5EF4-FFF2-40B4-BE49-F238E27FC236}">
                <a16:creationId xmlns:a16="http://schemas.microsoft.com/office/drawing/2014/main" id="{223D0298-97B6-4E21-B2B9-0F77AB9A4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810" y="4610812"/>
            <a:ext cx="928513" cy="84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476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42284D-0233-4888-B8A4-36D4FB27C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slurm </a:t>
            </a:r>
            <a:r>
              <a:rPr lang="ko-KR" altLang="en-US"/>
              <a:t>사용법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6F2BC7B-9A35-4022-8C73-9A6201AC5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>
                <a:latin typeface="Consolas" panose="020B0609020204030204" pitchFamily="49" charset="0"/>
              </a:rPr>
              <a:t>sinfo</a:t>
            </a:r>
            <a:r>
              <a:rPr lang="en-US" altLang="ko-KR"/>
              <a:t>: </a:t>
            </a:r>
            <a:r>
              <a:rPr lang="ko-KR" altLang="en-US"/>
              <a:t>노드 현황 확인</a:t>
            </a:r>
            <a:endParaRPr lang="en-US" altLang="ko-KR"/>
          </a:p>
          <a:p>
            <a:endParaRPr lang="en-US" altLang="ko-KR"/>
          </a:p>
          <a:p>
            <a:endParaRPr lang="en-US" altLang="ko-KR"/>
          </a:p>
          <a:p>
            <a:endParaRPr lang="en-US" altLang="ko-KR"/>
          </a:p>
          <a:p>
            <a:endParaRPr lang="en-US" altLang="ko-KR"/>
          </a:p>
          <a:p>
            <a:r>
              <a:rPr lang="ko-KR" altLang="en-US" sz="1600"/>
              <a:t>공식 문서</a:t>
            </a:r>
            <a:r>
              <a:rPr lang="en-US" altLang="ko-KR" sz="1600"/>
              <a:t>: </a:t>
            </a:r>
            <a:r>
              <a:rPr lang="en-US" altLang="ko-KR" sz="1600">
                <a:hlinkClick r:id="rId2"/>
              </a:rPr>
              <a:t>https://slurm.schedmd.com/sinfo.html</a:t>
            </a:r>
            <a:endParaRPr lang="en-US" altLang="ko-KR" sz="1600"/>
          </a:p>
          <a:p>
            <a:r>
              <a:rPr lang="ko-KR" altLang="en-US" sz="1600"/>
              <a:t>사용 예시</a:t>
            </a:r>
            <a:r>
              <a:rPr lang="en-US" altLang="ko-KR" sz="1600"/>
              <a:t>: </a:t>
            </a:r>
            <a:r>
              <a:rPr lang="en-US" altLang="ko-KR" sz="1600">
                <a:hlinkClick r:id="rId3"/>
              </a:rPr>
              <a:t>https://slurm.schedmd.com/sinfo.html#SECTION_EXAMPLES</a:t>
            </a:r>
            <a:endParaRPr lang="en-US" altLang="ko-KR" sz="1600"/>
          </a:p>
          <a:p>
            <a:endParaRPr lang="en-US" altLang="ko-KR" sz="1600"/>
          </a:p>
          <a:p>
            <a:endParaRPr lang="en-US" altLang="ko-KR" sz="1600"/>
          </a:p>
          <a:p>
            <a:endParaRPr lang="en-US" altLang="ko-KR" sz="1600"/>
          </a:p>
          <a:p>
            <a:pPr marL="0" indent="0">
              <a:buNone/>
            </a:pPr>
            <a:endParaRPr lang="en-US" altLang="ko-KR"/>
          </a:p>
          <a:p>
            <a:endParaRPr lang="en-US" altLang="ko-KR"/>
          </a:p>
          <a:p>
            <a:pPr marL="0" indent="0">
              <a:buNone/>
            </a:pPr>
            <a:endParaRPr lang="en-US" altLang="ko-KR"/>
          </a:p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B823A61-8C6D-44DC-AAD7-29E966B5C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9287" y="1833562"/>
            <a:ext cx="5305425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50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42284D-0233-4888-B8A4-36D4FB27C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slurm </a:t>
            </a:r>
            <a:r>
              <a:rPr lang="ko-KR" altLang="en-US"/>
              <a:t>사용법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6F2BC7B-9A35-4022-8C73-9A6201AC5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>
                <a:latin typeface="Consolas" panose="020B0609020204030204" pitchFamily="49" charset="0"/>
              </a:rPr>
              <a:t>squeue</a:t>
            </a:r>
            <a:r>
              <a:rPr lang="en-US" altLang="ko-KR"/>
              <a:t>: </a:t>
            </a:r>
            <a:r>
              <a:rPr lang="ko-KR" altLang="en-US"/>
              <a:t>제출된 작업 목록 확인</a:t>
            </a:r>
            <a:endParaRPr lang="en-US" altLang="ko-KR"/>
          </a:p>
          <a:p>
            <a:endParaRPr lang="en-US" altLang="ko-KR"/>
          </a:p>
          <a:p>
            <a:endParaRPr lang="en-US" altLang="ko-KR"/>
          </a:p>
          <a:p>
            <a:pPr marL="0" indent="0">
              <a:buNone/>
            </a:pPr>
            <a:endParaRPr lang="en-US" altLang="ko-KR"/>
          </a:p>
          <a:p>
            <a:r>
              <a:rPr lang="en-US" altLang="ko-KR">
                <a:latin typeface="Consolas" panose="020B0609020204030204" pitchFamily="49" charset="0"/>
              </a:rPr>
              <a:t>squeue –u &lt;username&gt; </a:t>
            </a:r>
            <a:r>
              <a:rPr lang="en-US" altLang="ko-KR"/>
              <a:t>: </a:t>
            </a:r>
            <a:r>
              <a:rPr lang="ko-KR" altLang="en-US"/>
              <a:t>특정 사용자의 작업 목록 확인</a:t>
            </a:r>
            <a:endParaRPr lang="en-US" altLang="ko-KR"/>
          </a:p>
          <a:p>
            <a:endParaRPr lang="en-US" altLang="ko-KR"/>
          </a:p>
          <a:p>
            <a:r>
              <a:rPr lang="ko-KR" altLang="en-US" sz="1600"/>
              <a:t>공식 문서</a:t>
            </a:r>
            <a:r>
              <a:rPr lang="en-US" altLang="ko-KR" sz="1600"/>
              <a:t>: </a:t>
            </a:r>
            <a:r>
              <a:rPr lang="en-US" altLang="ko-KR" sz="1600">
                <a:hlinkClick r:id="rId2"/>
              </a:rPr>
              <a:t>https://slurm.schedmd.com/squeue.html</a:t>
            </a:r>
            <a:endParaRPr lang="en-US" altLang="ko-KR" sz="1600"/>
          </a:p>
          <a:p>
            <a:r>
              <a:rPr lang="ko-KR" altLang="en-US" sz="1600"/>
              <a:t>사용 예시</a:t>
            </a:r>
            <a:r>
              <a:rPr lang="en-US" altLang="ko-KR" sz="1600"/>
              <a:t>:</a:t>
            </a:r>
            <a:r>
              <a:rPr lang="en-US" altLang="ko-KR" sz="1600">
                <a:hlinkClick r:id="rId3"/>
              </a:rPr>
              <a:t>https://slurm.schedmd.com/squeue.html#SECTION_EXAMPLES</a:t>
            </a:r>
            <a:endParaRPr lang="en-US" altLang="ko-KR" sz="1600"/>
          </a:p>
          <a:p>
            <a:endParaRPr lang="en-US" altLang="ko-KR" sz="1600"/>
          </a:p>
          <a:p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0E1A4B9-E52C-467B-9DB6-EAE596F5B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35" y="1779697"/>
            <a:ext cx="8332728" cy="104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204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88013A-88DC-4FD0-98F6-ABD180894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slurm </a:t>
            </a:r>
            <a:r>
              <a:rPr lang="ko-KR" altLang="en-US"/>
              <a:t>사용법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C1DCF9F-85E0-44F9-8E5E-E22DA279D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Consolas" panose="020B0609020204030204" pitchFamily="49" charset="0"/>
              </a:rPr>
              <a:t>srun</a:t>
            </a:r>
            <a:r>
              <a:rPr lang="en-US" altLang="ko-KR"/>
              <a:t>: </a:t>
            </a:r>
            <a:r>
              <a:rPr lang="ko-KR" altLang="en-US"/>
              <a:t>작업 요청 및 </a:t>
            </a:r>
            <a:r>
              <a:rPr lang="ko-KR" altLang="en-US" b="1"/>
              <a:t>대기</a:t>
            </a:r>
            <a:endParaRPr lang="en-US" altLang="ko-KR" b="1"/>
          </a:p>
          <a:p>
            <a:pPr lvl="1"/>
            <a:r>
              <a:rPr lang="ko-KR" altLang="en-US"/>
              <a:t>평소처럼 리눅스 프로그램을 실행하는 것과 비슷함</a:t>
            </a:r>
            <a:endParaRPr lang="en-US" altLang="ko-KR"/>
          </a:p>
          <a:p>
            <a:pPr lvl="1"/>
            <a:r>
              <a:rPr lang="ko-KR" altLang="en-US"/>
              <a:t>작업이 밀려있지 않고</a:t>
            </a:r>
            <a:r>
              <a:rPr lang="en-US" altLang="ko-KR"/>
              <a:t>, </a:t>
            </a:r>
            <a:r>
              <a:rPr lang="ko-KR" altLang="en-US"/>
              <a:t>간단한 작업을 할 때 자주 사용</a:t>
            </a:r>
            <a:endParaRPr lang="en-US" altLang="ko-KR"/>
          </a:p>
          <a:p>
            <a:pPr lvl="1"/>
            <a:endParaRPr lang="en-US" altLang="ko-KR"/>
          </a:p>
          <a:p>
            <a:pPr lvl="1"/>
            <a:endParaRPr lang="en-US" altLang="ko-KR"/>
          </a:p>
          <a:p>
            <a:pPr marL="0" indent="0">
              <a:buNone/>
            </a:pPr>
            <a:endParaRPr lang="en-US" altLang="ko-KR"/>
          </a:p>
          <a:p>
            <a:pPr marL="0" indent="0">
              <a:buNone/>
            </a:pPr>
            <a:endParaRPr lang="en-US" altLang="ko-KR" sz="1600"/>
          </a:p>
          <a:p>
            <a:r>
              <a:rPr lang="ko-KR" altLang="en-US" sz="1600"/>
              <a:t>공식 문서</a:t>
            </a:r>
            <a:r>
              <a:rPr lang="en-US" altLang="ko-KR" sz="1600"/>
              <a:t>: </a:t>
            </a:r>
            <a:r>
              <a:rPr lang="en-US" altLang="ko-KR" sz="1600">
                <a:hlinkClick r:id="rId2"/>
              </a:rPr>
              <a:t>https://slurm.schedmd.com/srun.html</a:t>
            </a:r>
            <a:endParaRPr lang="en-US" altLang="ko-KR" sz="1600"/>
          </a:p>
          <a:p>
            <a:r>
              <a:rPr lang="ko-KR" altLang="en-US" sz="1600"/>
              <a:t>사용 예시</a:t>
            </a:r>
            <a:r>
              <a:rPr lang="en-US" altLang="ko-KR" sz="1600"/>
              <a:t>: </a:t>
            </a:r>
            <a:r>
              <a:rPr lang="en-US" altLang="ko-KR" sz="1600">
                <a:hlinkClick r:id="rId3"/>
              </a:rPr>
              <a:t>https://slurm.schedmd.com/srun.html#SECTION_EXAMPLES</a:t>
            </a:r>
            <a:endParaRPr lang="en-US" altLang="ko-KR" sz="1600"/>
          </a:p>
          <a:p>
            <a:pPr marL="0" indent="0">
              <a:buNone/>
            </a:pPr>
            <a:endParaRPr lang="en-US" altLang="ko-KR" sz="1600"/>
          </a:p>
          <a:p>
            <a:endParaRPr lang="en-US" altLang="ko-KR"/>
          </a:p>
          <a:p>
            <a:endParaRPr lang="en-US" altLang="ko-KR"/>
          </a:p>
          <a:p>
            <a:endParaRPr lang="en-US" altLang="ko-KR"/>
          </a:p>
          <a:p>
            <a:endParaRPr lang="en-US" altLang="ko-KR"/>
          </a:p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C975E8F-8239-4550-AE32-205CD52E9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0750" y="2704147"/>
            <a:ext cx="476250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601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6B5-13EB-044C-8C0E-377C70D2E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slurm </a:t>
            </a:r>
            <a:r>
              <a:rPr lang="ko-KR" altLang="en-US"/>
              <a:t>사용법</a:t>
            </a:r>
            <a:endParaRPr kumimoji="1" lang="ko-Kore-KR" altLang="en-US">
              <a:latin typeface="NanumGothic" panose="020D0604000000000000" pitchFamily="50" charset="-127"/>
              <a:ea typeface="NanumGothic" panose="020D06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DE1F95-A11B-1C47-AF63-1F187BC54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en-US">
                <a:latin typeface="Consolas" panose="020B0609020204030204" pitchFamily="49" charset="0"/>
              </a:rPr>
              <a:t>sbatch</a:t>
            </a:r>
            <a:r>
              <a:rPr kumimoji="1" lang="en-US" altLang="en-US"/>
              <a:t>: </a:t>
            </a:r>
            <a:r>
              <a:rPr kumimoji="1" lang="ko-KR" altLang="en-US"/>
              <a:t>작업 제출</a:t>
            </a:r>
            <a:endParaRPr kumimoji="1" lang="en-US" altLang="ko-KR"/>
          </a:p>
          <a:p>
            <a:pPr lvl="1"/>
            <a:r>
              <a:rPr kumimoji="1" lang="ko-KR" altLang="en-US"/>
              <a:t>큐에 배치 작업을 추가</a:t>
            </a:r>
            <a:r>
              <a:rPr kumimoji="1" lang="en-US" altLang="ko-KR"/>
              <a:t>, </a:t>
            </a:r>
            <a:r>
              <a:rPr kumimoji="1" lang="ko-KR" altLang="en-US"/>
              <a:t>여러 작업을 제출해놓고 기다릴 때 사용</a:t>
            </a:r>
            <a:endParaRPr kumimoji="1" lang="en-US" altLang="ko-KR"/>
          </a:p>
          <a:p>
            <a:pPr lvl="1"/>
            <a:r>
              <a:rPr kumimoji="1" lang="en-US" altLang="ko-KR"/>
              <a:t>stdout </a:t>
            </a:r>
            <a:r>
              <a:rPr kumimoji="1" lang="ko-KR" altLang="en-US"/>
              <a:t>및 </a:t>
            </a:r>
            <a:r>
              <a:rPr kumimoji="1" lang="en-US" altLang="ko-KR"/>
              <a:t>stderr</a:t>
            </a:r>
            <a:r>
              <a:rPr kumimoji="1" lang="ko-KR" altLang="en-US"/>
              <a:t> 이 파일로 출력됨</a:t>
            </a:r>
            <a:endParaRPr kumimoji="1" lang="en-US" altLang="ko-KR"/>
          </a:p>
          <a:p>
            <a:pPr lvl="1"/>
            <a:endParaRPr kumimoji="1" lang="en-US" altLang="ko-KR"/>
          </a:p>
          <a:p>
            <a:pPr lvl="1"/>
            <a:endParaRPr kumimoji="1" lang="en-US" altLang="ko-KR"/>
          </a:p>
          <a:p>
            <a:pPr lvl="1"/>
            <a:endParaRPr kumimoji="1" lang="en-US" altLang="ko-KR"/>
          </a:p>
          <a:p>
            <a:pPr lvl="1"/>
            <a:endParaRPr kumimoji="1" lang="en-US" altLang="ko-KR"/>
          </a:p>
          <a:p>
            <a:pPr marL="457200" lvl="1" indent="0">
              <a:buNone/>
            </a:pPr>
            <a:endParaRPr kumimoji="1" lang="en-US" altLang="ko-KR"/>
          </a:p>
          <a:p>
            <a:r>
              <a:rPr kumimoji="1" lang="ko-KR" altLang="en-US" sz="1700"/>
              <a:t>공식 문서</a:t>
            </a:r>
            <a:r>
              <a:rPr kumimoji="1" lang="en-US" altLang="ko-KR" sz="1700"/>
              <a:t>: </a:t>
            </a:r>
            <a:r>
              <a:rPr kumimoji="1" lang="en-US" altLang="ko-KR" sz="1700">
                <a:hlinkClick r:id="rId2"/>
              </a:rPr>
              <a:t>https://slurm.schedmd.com/sbatch.html</a:t>
            </a:r>
            <a:endParaRPr kumimoji="1" lang="en-US" altLang="ko-KR" sz="1700"/>
          </a:p>
          <a:p>
            <a:r>
              <a:rPr kumimoji="1" lang="ko-KR" altLang="en-US" sz="1700"/>
              <a:t>사용 예시</a:t>
            </a:r>
            <a:r>
              <a:rPr kumimoji="1" lang="en-US" altLang="ko-KR" sz="1700"/>
              <a:t>: </a:t>
            </a:r>
            <a:r>
              <a:rPr kumimoji="1" lang="en-US" altLang="ko-KR" sz="1700">
                <a:hlinkClick r:id="rId3"/>
              </a:rPr>
              <a:t>https://slurm.schedmd.com/sbatch.html#SECTION_EXAMPLES</a:t>
            </a:r>
            <a:endParaRPr kumimoji="1" lang="en-US" altLang="ko-KR" sz="1700"/>
          </a:p>
          <a:p>
            <a:endParaRPr kumimoji="1" lang="en-US" altLang="ko-KR"/>
          </a:p>
          <a:p>
            <a:pPr lvl="1"/>
            <a:endParaRPr kumimoji="1" lang="en-US" altLang="ko-KR"/>
          </a:p>
          <a:p>
            <a:endParaRPr kumimoji="1" lang="en-US" altLang="ko-KR"/>
          </a:p>
          <a:p>
            <a:endParaRPr kumimoji="1" lang="ko-Kore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B0CC7EE-5A55-41AC-BC92-96A630467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6517" y="2581552"/>
            <a:ext cx="3110966" cy="195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992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756B5-13EB-044C-8C0E-377C70D2E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slurm </a:t>
            </a:r>
            <a:r>
              <a:rPr lang="ko-KR" altLang="en-US"/>
              <a:t>사용법</a:t>
            </a:r>
            <a:endParaRPr kumimoji="1" lang="ko-Kore-KR" altLang="en-US">
              <a:latin typeface="NanumGothic" panose="020D0604000000000000" pitchFamily="50" charset="-127"/>
              <a:ea typeface="NanumGothic" panose="020D06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DE1F95-A11B-1C47-AF63-1F187BC54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en-US">
                <a:latin typeface="Consolas" panose="020B0609020204030204" pitchFamily="49" charset="0"/>
              </a:rPr>
              <a:t>scancel &lt;job id&gt;</a:t>
            </a:r>
            <a:r>
              <a:rPr kumimoji="1" lang="en-US" altLang="en-US"/>
              <a:t>: </a:t>
            </a:r>
            <a:r>
              <a:rPr kumimoji="1" lang="ko-KR" altLang="en-US"/>
              <a:t>작업 취소</a:t>
            </a:r>
            <a:endParaRPr kumimoji="1" lang="en-US" altLang="ko-KR"/>
          </a:p>
          <a:p>
            <a:pPr lvl="1"/>
            <a:r>
              <a:rPr kumimoji="1" lang="ko-KR" altLang="en-US"/>
              <a:t>큐에서 작업을 제거</a:t>
            </a:r>
            <a:endParaRPr kumimoji="1" lang="en-US" altLang="ko-KR"/>
          </a:p>
          <a:p>
            <a:pPr lvl="1"/>
            <a:endParaRPr kumimoji="1" lang="en-US" altLang="ko-KR"/>
          </a:p>
          <a:p>
            <a:r>
              <a:rPr kumimoji="1" lang="en-US" altLang="ko-KR">
                <a:latin typeface="Consolas" panose="020B0609020204030204" pitchFamily="49" charset="0"/>
              </a:rPr>
              <a:t>scancel –u &lt;username&gt;</a:t>
            </a:r>
            <a:r>
              <a:rPr kumimoji="1" lang="en-US" altLang="ko-KR"/>
              <a:t>: username </a:t>
            </a:r>
            <a:r>
              <a:rPr kumimoji="1" lang="ko-KR" altLang="en-US"/>
              <a:t>의 작업을 모두 취소</a:t>
            </a:r>
            <a:endParaRPr kumimoji="1" lang="en-US" altLang="ko-KR"/>
          </a:p>
          <a:p>
            <a:pPr lvl="1"/>
            <a:r>
              <a:rPr kumimoji="1" lang="ko-KR" altLang="en-US"/>
              <a:t>관리자 권한 없이는 자기 작업만 취소 가능</a:t>
            </a:r>
            <a:endParaRPr kumimoji="1" lang="en-US" altLang="ko-KR"/>
          </a:p>
          <a:p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543886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D0F58D-F6A8-48FF-ABF9-882C7C492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주의사항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A4591BC-5FDD-447C-A399-9BD1B355B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slurm</a:t>
            </a:r>
            <a:r>
              <a:rPr lang="ko-KR" altLang="en-US"/>
              <a:t> 을 통해 실행하는 작업의 시간제한은 </a:t>
            </a:r>
            <a:r>
              <a:rPr lang="en-US" altLang="ko-KR"/>
              <a:t>1</a:t>
            </a:r>
            <a:r>
              <a:rPr lang="ko-KR" altLang="en-US"/>
              <a:t>분임</a:t>
            </a:r>
            <a:endParaRPr lang="en-US" altLang="ko-KR"/>
          </a:p>
          <a:p>
            <a:pPr lvl="1"/>
            <a:r>
              <a:rPr lang="en-US" altLang="ko-KR"/>
              <a:t>1</a:t>
            </a:r>
            <a:r>
              <a:rPr lang="ko-KR" altLang="en-US"/>
              <a:t>분이 지나면 강제로 종료됨</a:t>
            </a:r>
            <a:endParaRPr lang="en-US" altLang="ko-KR"/>
          </a:p>
          <a:p>
            <a:pPr marL="0" indent="0">
              <a:buNone/>
            </a:pPr>
            <a:endParaRPr lang="en-US" altLang="ko-KR"/>
          </a:p>
          <a:p>
            <a:r>
              <a:rPr lang="ko-KR" altLang="en-US"/>
              <a:t>큐에 불필요한 작업을 제출하지 않을 것</a:t>
            </a:r>
            <a:endParaRPr lang="en-US" altLang="ko-KR"/>
          </a:p>
          <a:p>
            <a:pPr lvl="1"/>
            <a:r>
              <a:rPr lang="ko-KR" altLang="en-US"/>
              <a:t>다른 사람의 실험을 방해할 수 있음</a:t>
            </a:r>
            <a:endParaRPr lang="en-US" altLang="ko-KR"/>
          </a:p>
          <a:p>
            <a:endParaRPr lang="en-US" altLang="ko-KR"/>
          </a:p>
          <a:p>
            <a:r>
              <a:rPr lang="ko-KR" altLang="en-US"/>
              <a:t>로그인 노드에서는 간단한 작업만 할 것</a:t>
            </a:r>
            <a:endParaRPr lang="en-US" altLang="ko-KR"/>
          </a:p>
          <a:p>
            <a:pPr lvl="1"/>
            <a:r>
              <a:rPr lang="en-US" altLang="ko-KR"/>
              <a:t>ex. </a:t>
            </a:r>
            <a:r>
              <a:rPr lang="ko-KR" altLang="en-US"/>
              <a:t>컴파일</a:t>
            </a:r>
            <a:r>
              <a:rPr lang="en-US" altLang="ko-KR"/>
              <a:t>, correctness </a:t>
            </a:r>
            <a:r>
              <a:rPr lang="ko-KR" altLang="en-US"/>
              <a:t>디버깅</a:t>
            </a:r>
            <a:r>
              <a:rPr lang="en-US" altLang="ko-KR"/>
              <a:t> </a:t>
            </a:r>
            <a:r>
              <a:rPr lang="ko-KR" altLang="en-US"/>
              <a:t>등</a:t>
            </a:r>
            <a:endParaRPr lang="en-US" altLang="ko-KR"/>
          </a:p>
          <a:p>
            <a:pPr lvl="1"/>
            <a:r>
              <a:rPr lang="ko-KR" altLang="en-US"/>
              <a:t>성능 측정 실험은 꼭 계산 노드에서 할 것</a:t>
            </a:r>
            <a:endParaRPr lang="en-US" altLang="ko-KR"/>
          </a:p>
          <a:p>
            <a:pPr lvl="1"/>
            <a:r>
              <a:rPr lang="ko-KR" altLang="en-US"/>
              <a:t>자신이 로그인 노드를 죽이고 있지 않은 지 반성</a:t>
            </a:r>
          </a:p>
        </p:txBody>
      </p:sp>
    </p:spTree>
    <p:extLst>
      <p:ext uri="{BB962C8B-B14F-4D97-AF65-F5344CB8AC3E}">
        <p14:creationId xmlns:p14="http://schemas.microsoft.com/office/powerpoint/2010/main" val="1479094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65193D-817C-4D07-B463-F5E458C8C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실습 과제</a:t>
            </a:r>
            <a:r>
              <a:rPr lang="en-US" altLang="ko-KR"/>
              <a:t> –</a:t>
            </a:r>
            <a:r>
              <a:rPr lang="ko-KR" altLang="en-US"/>
              <a:t>서버 사용 익히기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62ADAB-F68C-4080-941D-7628DAB8A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600"/>
              <a:t>1. </a:t>
            </a:r>
            <a:r>
              <a:rPr lang="ko-KR" altLang="en-US" sz="1600"/>
              <a:t>로그인 노드와 계산 노드의 하드웨어 구성을 알아보기</a:t>
            </a:r>
            <a:endParaRPr lang="en-US" altLang="ko-KR" sz="1600"/>
          </a:p>
          <a:p>
            <a:pPr lvl="1"/>
            <a:r>
              <a:rPr lang="en-US" altLang="ko-KR" sz="1400"/>
              <a:t>CPU </a:t>
            </a:r>
            <a:r>
              <a:rPr lang="ko-KR" altLang="en-US" sz="1400"/>
              <a:t>종류</a:t>
            </a:r>
            <a:r>
              <a:rPr lang="en-US" altLang="ko-KR" sz="1400"/>
              <a:t> </a:t>
            </a:r>
            <a:r>
              <a:rPr lang="ko-KR" altLang="en-US" sz="1400"/>
              <a:t>및 개수 </a:t>
            </a:r>
            <a:r>
              <a:rPr lang="en-US" altLang="ko-KR" sz="1400"/>
              <a:t>(</a:t>
            </a:r>
            <a:r>
              <a:rPr lang="en-US" altLang="ko-KR" sz="1400">
                <a:latin typeface="Consolas" panose="020B0609020204030204" pitchFamily="49" charset="0"/>
              </a:rPr>
              <a:t>lscpu</a:t>
            </a:r>
            <a:r>
              <a:rPr lang="en-US" altLang="ko-KR" sz="1400"/>
              <a:t>)</a:t>
            </a:r>
          </a:p>
          <a:p>
            <a:pPr lvl="1"/>
            <a:r>
              <a:rPr lang="en-US" altLang="ko-KR" sz="1400"/>
              <a:t>GPU </a:t>
            </a:r>
            <a:r>
              <a:rPr lang="ko-KR" altLang="en-US" sz="1400"/>
              <a:t>종류</a:t>
            </a:r>
            <a:r>
              <a:rPr lang="en-US" altLang="ko-KR" sz="1400"/>
              <a:t> </a:t>
            </a:r>
            <a:r>
              <a:rPr lang="ko-KR" altLang="en-US" sz="1400"/>
              <a:t>및 개수 </a:t>
            </a:r>
            <a:r>
              <a:rPr lang="en-US" altLang="ko-KR" sz="1400"/>
              <a:t>(</a:t>
            </a:r>
            <a:r>
              <a:rPr lang="en-US" altLang="ko-KR" sz="1400">
                <a:latin typeface="Consolas" panose="020B0609020204030204" pitchFamily="49" charset="0"/>
              </a:rPr>
              <a:t>nvidia-smi</a:t>
            </a:r>
            <a:r>
              <a:rPr lang="en-US" altLang="ko-KR" sz="1400"/>
              <a:t>)</a:t>
            </a:r>
          </a:p>
          <a:p>
            <a:pPr lvl="1"/>
            <a:r>
              <a:rPr lang="ko-KR" altLang="en-US" sz="1400"/>
              <a:t>메모리 용량 </a:t>
            </a:r>
            <a:r>
              <a:rPr lang="en-US" altLang="ko-KR" sz="1400"/>
              <a:t>(</a:t>
            </a:r>
            <a:r>
              <a:rPr lang="en-US" altLang="ko-KR" sz="1400">
                <a:latin typeface="Consolas" panose="020B0609020204030204" pitchFamily="49" charset="0"/>
              </a:rPr>
              <a:t>free</a:t>
            </a:r>
            <a:r>
              <a:rPr lang="en-US" altLang="ko-KR" sz="1400"/>
              <a:t>)</a:t>
            </a:r>
          </a:p>
          <a:p>
            <a:pPr lvl="1"/>
            <a:r>
              <a:rPr lang="ko-KR" altLang="en-US" sz="1400"/>
              <a:t>네트워크 구성 </a:t>
            </a:r>
            <a:r>
              <a:rPr lang="en-US" altLang="ko-KR" sz="1400"/>
              <a:t>(</a:t>
            </a:r>
            <a:r>
              <a:rPr lang="en-US" altLang="ko-KR" sz="1400">
                <a:latin typeface="Consolas" panose="020B0609020204030204" pitchFamily="49" charset="0"/>
              </a:rPr>
              <a:t>lspci | grep Mellanox, ip addr, ifconfig, ibstat, cat /etc/hosts, ...</a:t>
            </a:r>
            <a:r>
              <a:rPr lang="en-US" altLang="ko-KR" sz="1400"/>
              <a:t>)</a:t>
            </a:r>
          </a:p>
          <a:p>
            <a:pPr lvl="1"/>
            <a:endParaRPr lang="en-US" altLang="ko-KR" sz="1400"/>
          </a:p>
          <a:p>
            <a:r>
              <a:rPr lang="en-US" altLang="ko-KR" sz="1600"/>
              <a:t>2. </a:t>
            </a:r>
            <a:r>
              <a:rPr lang="ko-KR" altLang="en-US" sz="1600"/>
              <a:t>조교 </a:t>
            </a:r>
            <a:r>
              <a:rPr lang="en-US" altLang="ko-KR" sz="1600"/>
              <a:t>4</a:t>
            </a:r>
            <a:r>
              <a:rPr lang="ko-KR" altLang="en-US" sz="1600"/>
              <a:t>명의 이름 알아내기</a:t>
            </a:r>
            <a:endParaRPr lang="en-US" altLang="ko-KR" sz="1600"/>
          </a:p>
          <a:p>
            <a:pPr lvl="1"/>
            <a:r>
              <a:rPr lang="ko-KR" altLang="en-US" sz="1400"/>
              <a:t>각 계산 노드 </a:t>
            </a:r>
            <a:r>
              <a:rPr lang="en-US" altLang="ko-KR" sz="1400"/>
              <a:t>(b0~b3) </a:t>
            </a:r>
            <a:r>
              <a:rPr lang="ko-KR" altLang="en-US" sz="1400"/>
              <a:t>의 </a:t>
            </a:r>
            <a:r>
              <a:rPr lang="en-US" altLang="ko-KR" sz="1400"/>
              <a:t>/var/ta </a:t>
            </a:r>
            <a:r>
              <a:rPr lang="ko-KR" altLang="en-US" sz="1400"/>
              <a:t>디렉토리에 조교의 이름이 담긴 파일이 있</a:t>
            </a:r>
            <a:endParaRPr lang="en-US" altLang="ko-KR" sz="1400"/>
          </a:p>
          <a:p>
            <a:pPr lvl="1"/>
            <a:r>
              <a:rPr lang="ko-KR" altLang="en-US" sz="1400"/>
              <a:t>이 파일을 읽어서 조교들의 이름을 알아내기</a:t>
            </a:r>
            <a:endParaRPr lang="en-US" altLang="ko-KR" sz="1400"/>
          </a:p>
          <a:p>
            <a:pPr lvl="1"/>
            <a:r>
              <a:rPr lang="ko-KR" altLang="en-US" sz="1400"/>
              <a:t>방법</a:t>
            </a:r>
            <a:r>
              <a:rPr lang="en-US" altLang="ko-KR" sz="1400"/>
              <a:t>1: srun </a:t>
            </a:r>
            <a:r>
              <a:rPr lang="ko-KR" altLang="en-US" sz="1400"/>
              <a:t>옵션을 조절해 특정 노드에 작업을 실행</a:t>
            </a:r>
            <a:endParaRPr lang="en-US" altLang="ko-KR" sz="1400"/>
          </a:p>
          <a:p>
            <a:pPr lvl="1"/>
            <a:r>
              <a:rPr lang="ko-KR" altLang="en-US" sz="1400"/>
              <a:t>방법</a:t>
            </a:r>
            <a:r>
              <a:rPr lang="en-US" altLang="ko-KR" sz="1400"/>
              <a:t>2: srun </a:t>
            </a:r>
            <a:r>
              <a:rPr lang="ko-KR" altLang="en-US" sz="1400"/>
              <a:t>옵션을 조절해 </a:t>
            </a:r>
            <a:r>
              <a:rPr lang="en-US" altLang="ko-KR" sz="1400"/>
              <a:t>4</a:t>
            </a:r>
            <a:r>
              <a:rPr lang="ko-KR" altLang="en-US" sz="1400"/>
              <a:t>개 노드에 동시에 작업 실행</a:t>
            </a:r>
            <a:endParaRPr lang="en-US" altLang="ko-KR" sz="1400"/>
          </a:p>
          <a:p>
            <a:endParaRPr lang="en-US" altLang="ko-KR" sz="1600"/>
          </a:p>
          <a:p>
            <a:endParaRPr lang="en-US" altLang="ko-KR" sz="1600"/>
          </a:p>
        </p:txBody>
      </p:sp>
    </p:spTree>
    <p:extLst>
      <p:ext uri="{BB962C8B-B14F-4D97-AF65-F5344CB8AC3E}">
        <p14:creationId xmlns:p14="http://schemas.microsoft.com/office/powerpoint/2010/main" val="2153152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BFC447-1CC7-4D3B-AC25-9B4956130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실습 과제</a:t>
            </a:r>
            <a:r>
              <a:rPr lang="en-US" altLang="ko-KR"/>
              <a:t> –</a:t>
            </a:r>
            <a:r>
              <a:rPr lang="ko-KR" altLang="en-US"/>
              <a:t>서버 사용 익히기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13AECC-5375-4881-9F6A-81BA412AE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로그인 노드에서는 직접 커맨드 실행</a:t>
            </a:r>
            <a:endParaRPr lang="en-US" altLang="ko-KR"/>
          </a:p>
          <a:p>
            <a:endParaRPr lang="en-US" altLang="ko-KR"/>
          </a:p>
          <a:p>
            <a:endParaRPr lang="en-US" altLang="ko-KR"/>
          </a:p>
          <a:p>
            <a:endParaRPr lang="en-US" altLang="ko-KR"/>
          </a:p>
          <a:p>
            <a:endParaRPr lang="en-US" altLang="ko-KR"/>
          </a:p>
          <a:p>
            <a:r>
              <a:rPr lang="ko-KR" altLang="en-US"/>
              <a:t>계산 노드의 정보를 알기 위해서 </a:t>
            </a:r>
            <a:r>
              <a:rPr lang="en-US" altLang="ko-KR">
                <a:latin typeface="Consolas" panose="020B0609020204030204" pitchFamily="49" charset="0"/>
              </a:rPr>
              <a:t>srun</a:t>
            </a:r>
            <a:r>
              <a:rPr lang="en-US" altLang="ko-KR"/>
              <a:t> </a:t>
            </a:r>
            <a:r>
              <a:rPr lang="ko-KR" altLang="en-US"/>
              <a:t>활용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053BF92-96EF-4E39-B458-8CA64973F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496" y="1708785"/>
            <a:ext cx="5775008" cy="130016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27A04B5-8F32-4B6D-BA47-367353CB1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4496" y="4176710"/>
            <a:ext cx="6513830" cy="130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621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262043-278E-419F-B8B0-C60DA69C6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서버 접속 정보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4FD29F-8240-4898-9599-67BB19C2A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IP: 1.249.213.112</a:t>
            </a:r>
          </a:p>
          <a:p>
            <a:r>
              <a:rPr lang="en-US" altLang="ko-KR"/>
              <a:t>Port: 22554</a:t>
            </a:r>
          </a:p>
          <a:p>
            <a:endParaRPr lang="en-US" altLang="ko-KR"/>
          </a:p>
          <a:p>
            <a:r>
              <a:rPr lang="ko-KR" altLang="en-US"/>
              <a:t>아이디</a:t>
            </a:r>
            <a:r>
              <a:rPr lang="en-US" altLang="ko-KR"/>
              <a:t>: </a:t>
            </a:r>
            <a:r>
              <a:rPr lang="ko-KR" altLang="en-US"/>
              <a:t>사내메일 아이디와 같음 </a:t>
            </a:r>
            <a:endParaRPr lang="en-US" altLang="ko-KR"/>
          </a:p>
          <a:p>
            <a:pPr lvl="1"/>
            <a:r>
              <a:rPr lang="en-US" altLang="ko-KR"/>
              <a:t>ex. jinpyo.kim@samsung.com </a:t>
            </a:r>
            <a:r>
              <a:rPr lang="ko-KR" altLang="en-US"/>
              <a:t>인 경우 </a:t>
            </a:r>
            <a:r>
              <a:rPr lang="en-US" altLang="ko-KR"/>
              <a:t>jinpyo.kim</a:t>
            </a:r>
          </a:p>
          <a:p>
            <a:r>
              <a:rPr lang="ko-KR" altLang="en-US"/>
              <a:t>비밀번호</a:t>
            </a:r>
            <a:r>
              <a:rPr lang="en-US" altLang="ko-KR"/>
              <a:t>: samsungds22#!@</a:t>
            </a:r>
          </a:p>
          <a:p>
            <a:pPr lvl="1"/>
            <a:r>
              <a:rPr lang="ko-KR" altLang="en-US" b="1"/>
              <a:t>첫 로그인 후 즉시 </a:t>
            </a:r>
            <a:r>
              <a:rPr lang="en-US" altLang="ko-KR" b="1"/>
              <a:t>passwd </a:t>
            </a:r>
            <a:r>
              <a:rPr lang="ko-KR" altLang="en-US" b="1"/>
              <a:t>명령으로 비밀번호를 변경할 것</a:t>
            </a:r>
            <a:endParaRPr lang="en-US" altLang="ko-KR" b="1"/>
          </a:p>
        </p:txBody>
      </p:sp>
    </p:spTree>
    <p:extLst>
      <p:ext uri="{BB962C8B-B14F-4D97-AF65-F5344CB8AC3E}">
        <p14:creationId xmlns:p14="http://schemas.microsoft.com/office/powerpoint/2010/main" val="2793490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nanu"/>
        <a:ea typeface="NanumGothic"/>
        <a:cs typeface=""/>
      </a:majorFont>
      <a:minorFont>
        <a:latin typeface="NanumGothic"/>
        <a:ea typeface="NanumGothic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13140</TotalTime>
  <Words>714</Words>
  <Application>Microsoft Office PowerPoint</Application>
  <PresentationFormat>화면 슬라이드 쇼(4:3)</PresentationFormat>
  <Paragraphs>155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6" baseType="lpstr">
      <vt:lpstr>Calibri</vt:lpstr>
      <vt:lpstr>Consolas</vt:lpstr>
      <vt:lpstr>NanumGothic</vt:lpstr>
      <vt:lpstr>맑은 고딕</vt:lpstr>
      <vt:lpstr>Arial</vt:lpstr>
      <vt:lpstr>Office 테마</vt:lpstr>
      <vt:lpstr>TA Session 0</vt:lpstr>
      <vt:lpstr>구성</vt:lpstr>
      <vt:lpstr>실습 서버 구성</vt:lpstr>
      <vt:lpstr>실습 서버 구성</vt:lpstr>
      <vt:lpstr>서버 접속 및 사용</vt:lpstr>
      <vt:lpstr>서버 접속 정보</vt:lpstr>
      <vt:lpstr>서버 접속 예시</vt:lpstr>
      <vt:lpstr>서버 접속 예시</vt:lpstr>
      <vt:lpstr>서버 접속 예시</vt:lpstr>
      <vt:lpstr>기본 리눅스 커맨드</vt:lpstr>
      <vt:lpstr>Slurm Workload Manager</vt:lpstr>
      <vt:lpstr>slurm 사용법</vt:lpstr>
      <vt:lpstr>slurm 사용법</vt:lpstr>
      <vt:lpstr>slurm 사용법</vt:lpstr>
      <vt:lpstr>slurm 사용법</vt:lpstr>
      <vt:lpstr>slurm 사용법</vt:lpstr>
      <vt:lpstr>주의사항</vt:lpstr>
      <vt:lpstr>실습 과제 –서버 사용 익히기</vt:lpstr>
      <vt:lpstr>실습 과제 –서버 사용 익히기</vt:lpstr>
      <vt:lpstr>서버 접속 정보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SamsungDS22-TASession-0</dc:title>
  <dc:creator>Lee Jaejin</dc:creator>
  <cp:lastModifiedBy>김진표</cp:lastModifiedBy>
  <cp:revision>711</cp:revision>
  <dcterms:created xsi:type="dcterms:W3CDTF">2020-09-26T01:40:13Z</dcterms:created>
  <dcterms:modified xsi:type="dcterms:W3CDTF">2022-04-18T07:12:30Z</dcterms:modified>
</cp:coreProperties>
</file>