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autoCompressPictures="0">
  <p:sldMasterIdLst>
    <p:sldMasterId id="2147483660" r:id="rId1"/>
  </p:sldMasterIdLst>
  <p:notesMasterIdLst>
    <p:notesMasterId r:id="rId29"/>
  </p:notesMasterIdLst>
  <p:sldIdLst>
    <p:sldId id="256" r:id="rId2"/>
    <p:sldId id="269" r:id="rId3"/>
    <p:sldId id="270" r:id="rId4"/>
    <p:sldId id="276" r:id="rId5"/>
    <p:sldId id="277" r:id="rId6"/>
    <p:sldId id="278" r:id="rId7"/>
    <p:sldId id="273" r:id="rId8"/>
    <p:sldId id="274" r:id="rId9"/>
    <p:sldId id="280" r:id="rId10"/>
    <p:sldId id="279" r:id="rId11"/>
    <p:sldId id="271" r:id="rId12"/>
    <p:sldId id="272" r:id="rId13"/>
    <p:sldId id="282" r:id="rId14"/>
    <p:sldId id="281" r:id="rId15"/>
    <p:sldId id="275" r:id="rId16"/>
    <p:sldId id="290" r:id="rId17"/>
    <p:sldId id="283" r:id="rId18"/>
    <p:sldId id="284" r:id="rId19"/>
    <p:sldId id="285" r:id="rId20"/>
    <p:sldId id="291" r:id="rId21"/>
    <p:sldId id="286" r:id="rId22"/>
    <p:sldId id="288" r:id="rId23"/>
    <p:sldId id="289" r:id="rId24"/>
    <p:sldId id="294" r:id="rId25"/>
    <p:sldId id="293" r:id="rId26"/>
    <p:sldId id="287" r:id="rId27"/>
    <p:sldId id="292" r:id="rId28"/>
  </p:sldIdLst>
  <p:sldSz cx="9144000" cy="6858000" type="screen4x3"/>
  <p:notesSz cx="6858000" cy="9144000"/>
  <p:embeddedFontLst>
    <p:embeddedFont>
      <p:font typeface="NanumGothic" pitchFamily="2" charset="-127"/>
      <p:regular r:id="rId30"/>
      <p:bold r:id="rId31"/>
    </p:embeddedFont>
    <p:embeddedFont>
      <p:font typeface="Calibri" panose="020F0502020204030204" pitchFamily="34" charset="0"/>
      <p:regular r:id="rId32"/>
      <p:bold r:id="rId32"/>
      <p:italic r:id="rId32"/>
      <p:boldItalic r:id="rId32"/>
    </p:embeddedFont>
    <p:embeddedFont>
      <p:font typeface="Consolas" panose="020B0609020204030204" pitchFamily="49" charset="0"/>
      <p:regular r:id="rId33"/>
      <p:bold r:id="rId34"/>
      <p:italic r:id="rId35"/>
      <p:boldItalic r:id="rId36"/>
    </p:embeddedFont>
    <p:embeddedFont>
      <p:font typeface="Roboto Condensed" panose="02000000000000000000" pitchFamily="2" charset="0"/>
      <p:regular r:id="rId37"/>
      <p:bold r:id="rId38"/>
      <p:italic r:id="rId39"/>
      <p:boldItalic r:id="rId40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5F"/>
    <a:srgbClr val="FFEF00"/>
    <a:srgbClr val="00007F"/>
    <a:srgbClr val="011EAA"/>
    <a:srgbClr val="005493"/>
    <a:srgbClr val="011893"/>
    <a:srgbClr val="FFE000"/>
    <a:srgbClr val="3CA600"/>
    <a:srgbClr val="0080FF"/>
    <a:srgbClr val="A8D7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0" autoAdjust="0"/>
    <p:restoredTop sz="95320" autoAdjust="0"/>
  </p:normalViewPr>
  <p:slideViewPr>
    <p:cSldViewPr snapToGrid="0" snapToObjects="1" showGuides="1">
      <p:cViewPr varScale="1">
        <p:scale>
          <a:sx n="105" d="100"/>
          <a:sy n="105" d="100"/>
        </p:scale>
        <p:origin x="2484" y="108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notesViewPr>
    <p:cSldViewPr snapToGrid="0" snapToObjects="1">
      <p:cViewPr varScale="1">
        <p:scale>
          <a:sx n="72" d="100"/>
          <a:sy n="72" d="100"/>
        </p:scale>
        <p:origin x="3058" y="67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9.fntdata"/><Relationship Id="rId21" Type="http://schemas.openxmlformats.org/officeDocument/2006/relationships/slide" Target="slides/slide20.xml"/><Relationship Id="rId34" Type="http://schemas.openxmlformats.org/officeDocument/2006/relationships/font" Target="fonts/font4.fntdata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NULL"/><Relationship Id="rId37" Type="http://schemas.openxmlformats.org/officeDocument/2006/relationships/font" Target="fonts/font7.fntdata"/><Relationship Id="rId40" Type="http://schemas.openxmlformats.org/officeDocument/2006/relationships/font" Target="fonts/font10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6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2.fntdata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1.fntdata"/><Relationship Id="rId35" Type="http://schemas.openxmlformats.org/officeDocument/2006/relationships/font" Target="fonts/font5.fntdata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3.fntdata"/><Relationship Id="rId38" Type="http://schemas.openxmlformats.org/officeDocument/2006/relationships/font" Target="fonts/font8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ko-Kore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4496B9-EC76-334B-AF65-171538A24E83}" type="datetimeFigureOut">
              <a:rPr kumimoji="1" lang="ko-Kore-KR" altLang="en-US" smtClean="0"/>
              <a:t>04/22/2022</a:t>
            </a:fld>
            <a:endParaRPr kumimoji="1" lang="ko-Kore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ore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  <a:endParaRPr kumimoji="1" lang="ko-Kore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ko-Kore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5458AF-7AF6-5648-8460-C71473886DF4}" type="slidenum">
              <a:rPr kumimoji="1" lang="ko-Kore-KR" altLang="en-US" smtClean="0"/>
              <a:t>‹#›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27284472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5458AF-7AF6-5648-8460-C71473886DF4}" type="slidenum">
              <a:rPr kumimoji="1" lang="ko-Kore-KR" altLang="en-US" smtClean="0"/>
              <a:t>1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32670871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5458AF-7AF6-5648-8460-C71473886DF4}" type="slidenum">
              <a:rPr kumimoji="1" lang="ko-Kore-KR" altLang="en-US" smtClean="0"/>
              <a:t>4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17865134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218714"/>
          </a:xfrm>
        </p:spPr>
        <p:txBody>
          <a:bodyPr anchor="b"/>
          <a:lstStyle>
            <a:lvl1pPr algn="ctr">
              <a:lnSpc>
                <a:spcPct val="150000"/>
              </a:lnSpc>
              <a:defRPr sz="3200"/>
            </a:lvl1pPr>
          </a:lstStyle>
          <a:p>
            <a:r>
              <a:rPr lang="ko-KR" altLang="en-US" dirty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840479"/>
            <a:ext cx="6858000" cy="1711757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dirty="0"/>
              <a:t>클릭하여 마스터 부제목 스타일 편집</a:t>
            </a:r>
            <a:endParaRPr lang="en-US" dirty="0"/>
          </a:p>
        </p:txBody>
      </p:sp>
      <p:grpSp>
        <p:nvGrpSpPr>
          <p:cNvPr id="33" name="그룹 32">
            <a:extLst>
              <a:ext uri="{FF2B5EF4-FFF2-40B4-BE49-F238E27FC236}">
                <a16:creationId xmlns:a16="http://schemas.microsoft.com/office/drawing/2014/main" id="{FEE06F4E-EB94-3B4F-BB09-BAE2C4E2ABB6}"/>
              </a:ext>
            </a:extLst>
          </p:cNvPr>
          <p:cNvGrpSpPr/>
          <p:nvPr userDrawn="1"/>
        </p:nvGrpSpPr>
        <p:grpSpPr>
          <a:xfrm>
            <a:off x="435143" y="0"/>
            <a:ext cx="8278583" cy="3470080"/>
            <a:chOff x="435143" y="0"/>
            <a:chExt cx="8278583" cy="3470080"/>
          </a:xfrm>
        </p:grpSpPr>
        <p:sp>
          <p:nvSpPr>
            <p:cNvPr id="9" name="호 8">
              <a:extLst>
                <a:ext uri="{FF2B5EF4-FFF2-40B4-BE49-F238E27FC236}">
                  <a16:creationId xmlns:a16="http://schemas.microsoft.com/office/drawing/2014/main" id="{DB7EF517-8A74-314A-B079-312E11663784}"/>
                </a:ext>
              </a:extLst>
            </p:cNvPr>
            <p:cNvSpPr/>
            <p:nvPr userDrawn="1"/>
          </p:nvSpPr>
          <p:spPr>
            <a:xfrm rot="10800000">
              <a:off x="435143" y="3290080"/>
              <a:ext cx="180000" cy="180000"/>
            </a:xfrm>
            <a:prstGeom prst="arc">
              <a:avLst/>
            </a:prstGeom>
            <a:ln>
              <a:solidFill>
                <a:srgbClr val="78AD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ko-Kore-KR" altLang="en-US"/>
            </a:p>
          </p:txBody>
        </p:sp>
        <p:cxnSp>
          <p:nvCxnSpPr>
            <p:cNvPr id="10" name="직선 연결선[R] 9">
              <a:extLst>
                <a:ext uri="{FF2B5EF4-FFF2-40B4-BE49-F238E27FC236}">
                  <a16:creationId xmlns:a16="http://schemas.microsoft.com/office/drawing/2014/main" id="{24265CAD-F257-D747-B0BC-BF061A52B38A}"/>
                </a:ext>
              </a:extLst>
            </p:cNvPr>
            <p:cNvCxnSpPr>
              <a:cxnSpLocks/>
              <a:stCxn id="9" idx="2"/>
            </p:cNvCxnSpPr>
            <p:nvPr userDrawn="1"/>
          </p:nvCxnSpPr>
          <p:spPr>
            <a:xfrm flipV="1">
              <a:off x="435143" y="0"/>
              <a:ext cx="0" cy="3380080"/>
            </a:xfrm>
            <a:prstGeom prst="line">
              <a:avLst/>
            </a:prstGeom>
            <a:ln>
              <a:solidFill>
                <a:srgbClr val="78AD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[R] 10">
              <a:extLst>
                <a:ext uri="{FF2B5EF4-FFF2-40B4-BE49-F238E27FC236}">
                  <a16:creationId xmlns:a16="http://schemas.microsoft.com/office/drawing/2014/main" id="{73C19D32-31B7-2B4C-BD56-76ECDCB43077}"/>
                </a:ext>
              </a:extLst>
            </p:cNvPr>
            <p:cNvCxnSpPr>
              <a:cxnSpLocks/>
              <a:endCxn id="9" idx="0"/>
            </p:cNvCxnSpPr>
            <p:nvPr userDrawn="1"/>
          </p:nvCxnSpPr>
          <p:spPr>
            <a:xfrm flipH="1">
              <a:off x="525142" y="3470080"/>
              <a:ext cx="8100000" cy="0"/>
            </a:xfrm>
            <a:prstGeom prst="line">
              <a:avLst/>
            </a:prstGeom>
            <a:ln>
              <a:solidFill>
                <a:srgbClr val="78AD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호 11">
              <a:extLst>
                <a:ext uri="{FF2B5EF4-FFF2-40B4-BE49-F238E27FC236}">
                  <a16:creationId xmlns:a16="http://schemas.microsoft.com/office/drawing/2014/main" id="{D298456C-F362-BC43-A82F-BB65FFCDA888}"/>
                </a:ext>
              </a:extLst>
            </p:cNvPr>
            <p:cNvSpPr/>
            <p:nvPr userDrawn="1"/>
          </p:nvSpPr>
          <p:spPr>
            <a:xfrm rot="10800000" flipH="1">
              <a:off x="8533726" y="3290080"/>
              <a:ext cx="180000" cy="180000"/>
            </a:xfrm>
            <a:prstGeom prst="arc">
              <a:avLst/>
            </a:prstGeom>
            <a:ln>
              <a:solidFill>
                <a:srgbClr val="78AD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ko-Kore-KR" altLang="en-US"/>
            </a:p>
          </p:txBody>
        </p:sp>
        <p:cxnSp>
          <p:nvCxnSpPr>
            <p:cNvPr id="13" name="직선 연결선[R] 12">
              <a:extLst>
                <a:ext uri="{FF2B5EF4-FFF2-40B4-BE49-F238E27FC236}">
                  <a16:creationId xmlns:a16="http://schemas.microsoft.com/office/drawing/2014/main" id="{059E5558-4414-0A4A-AA8B-49573BC62F36}"/>
                </a:ext>
              </a:extLst>
            </p:cNvPr>
            <p:cNvCxnSpPr>
              <a:cxnSpLocks/>
              <a:stCxn id="12" idx="2"/>
            </p:cNvCxnSpPr>
            <p:nvPr userDrawn="1"/>
          </p:nvCxnSpPr>
          <p:spPr>
            <a:xfrm flipV="1">
              <a:off x="8713726" y="0"/>
              <a:ext cx="0" cy="3380080"/>
            </a:xfrm>
            <a:prstGeom prst="line">
              <a:avLst/>
            </a:prstGeom>
            <a:ln>
              <a:solidFill>
                <a:srgbClr val="78AD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1821692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6628631" cy="556894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lnSpc>
                <a:spcPct val="160000"/>
              </a:lnSpc>
              <a:defRPr/>
            </a:lvl1pPr>
            <a:lvl2pPr>
              <a:lnSpc>
                <a:spcPct val="160000"/>
              </a:lnSpc>
              <a:defRPr/>
            </a:lvl2pPr>
            <a:lvl3pPr>
              <a:lnSpc>
                <a:spcPct val="160000"/>
              </a:lnSpc>
              <a:defRPr/>
            </a:lvl3pPr>
            <a:lvl4pPr>
              <a:lnSpc>
                <a:spcPct val="160000"/>
              </a:lnSpc>
              <a:defRPr/>
            </a:lvl4pPr>
          </a:lstStyle>
          <a:p>
            <a:pPr lvl="0"/>
            <a:r>
              <a:rPr lang="ko-KR" altLang="en-US" dirty="0"/>
              <a:t>마스터 텍스트 스타일을 편집하려면 클릭</a:t>
            </a:r>
          </a:p>
          <a:p>
            <a:pPr lvl="1"/>
            <a:r>
              <a:rPr lang="ko-KR" altLang="en-US" dirty="0"/>
              <a:t>두 번째 수준</a:t>
            </a:r>
          </a:p>
          <a:p>
            <a:pPr lvl="2"/>
            <a:r>
              <a:rPr lang="ko-KR" altLang="en-US" dirty="0"/>
              <a:t>세 번째 수준</a:t>
            </a:r>
          </a:p>
          <a:p>
            <a:pPr lvl="3"/>
            <a:r>
              <a:rPr lang="ko-KR" altLang="en-US" dirty="0"/>
              <a:t>네 번째 수준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ore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EB29F-C9DA-0645-8225-F1D991D56B45}" type="slidenum">
              <a:rPr kumimoji="1" lang="ko-Kore-KR" altLang="en-US" smtClean="0"/>
              <a:t>‹#›</a:t>
            </a:fld>
            <a:endParaRPr kumimoji="1" lang="ko-Kore-KR" altLang="en-US"/>
          </a:p>
        </p:txBody>
      </p:sp>
      <p:grpSp>
        <p:nvGrpSpPr>
          <p:cNvPr id="7" name="그룹 6">
            <a:extLst>
              <a:ext uri="{FF2B5EF4-FFF2-40B4-BE49-F238E27FC236}">
                <a16:creationId xmlns:a16="http://schemas.microsoft.com/office/drawing/2014/main" id="{9912E92B-77C7-1447-9B42-9A940E382D36}"/>
              </a:ext>
            </a:extLst>
          </p:cNvPr>
          <p:cNvGrpSpPr/>
          <p:nvPr userDrawn="1"/>
        </p:nvGrpSpPr>
        <p:grpSpPr>
          <a:xfrm>
            <a:off x="468000" y="-10183"/>
            <a:ext cx="7006945" cy="934614"/>
            <a:chOff x="430339" y="-10183"/>
            <a:chExt cx="7006945" cy="934614"/>
          </a:xfrm>
        </p:grpSpPr>
        <p:sp>
          <p:nvSpPr>
            <p:cNvPr id="9" name="호 8">
              <a:extLst>
                <a:ext uri="{FF2B5EF4-FFF2-40B4-BE49-F238E27FC236}">
                  <a16:creationId xmlns:a16="http://schemas.microsoft.com/office/drawing/2014/main" id="{B3F5AF0E-4392-1041-88EB-D44F7CEED532}"/>
                </a:ext>
              </a:extLst>
            </p:cNvPr>
            <p:cNvSpPr/>
            <p:nvPr userDrawn="1"/>
          </p:nvSpPr>
          <p:spPr>
            <a:xfrm rot="10800000">
              <a:off x="430339" y="744431"/>
              <a:ext cx="180000" cy="180000"/>
            </a:xfrm>
            <a:prstGeom prst="arc">
              <a:avLst/>
            </a:prstGeom>
            <a:ln>
              <a:solidFill>
                <a:srgbClr val="78AD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ko-Kore-KR" altLang="en-US"/>
            </a:p>
          </p:txBody>
        </p:sp>
        <p:cxnSp>
          <p:nvCxnSpPr>
            <p:cNvPr id="10" name="직선 연결선[R] 9">
              <a:extLst>
                <a:ext uri="{FF2B5EF4-FFF2-40B4-BE49-F238E27FC236}">
                  <a16:creationId xmlns:a16="http://schemas.microsoft.com/office/drawing/2014/main" id="{DA664CE6-EA38-1B42-8C81-E94570579C45}"/>
                </a:ext>
              </a:extLst>
            </p:cNvPr>
            <p:cNvCxnSpPr>
              <a:cxnSpLocks/>
              <a:stCxn id="9" idx="2"/>
            </p:cNvCxnSpPr>
            <p:nvPr userDrawn="1"/>
          </p:nvCxnSpPr>
          <p:spPr>
            <a:xfrm flipV="1">
              <a:off x="430339" y="1"/>
              <a:ext cx="0" cy="834430"/>
            </a:xfrm>
            <a:prstGeom prst="line">
              <a:avLst/>
            </a:prstGeom>
            <a:ln>
              <a:solidFill>
                <a:srgbClr val="78AD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[R] 10">
              <a:extLst>
                <a:ext uri="{FF2B5EF4-FFF2-40B4-BE49-F238E27FC236}">
                  <a16:creationId xmlns:a16="http://schemas.microsoft.com/office/drawing/2014/main" id="{47EB89D0-291D-CA40-8ED2-AF008B8205F7}"/>
                </a:ext>
              </a:extLst>
            </p:cNvPr>
            <p:cNvCxnSpPr>
              <a:cxnSpLocks/>
              <a:endCxn id="9" idx="0"/>
            </p:cNvCxnSpPr>
            <p:nvPr userDrawn="1"/>
          </p:nvCxnSpPr>
          <p:spPr>
            <a:xfrm flipH="1">
              <a:off x="520339" y="924431"/>
              <a:ext cx="6826945" cy="0"/>
            </a:xfrm>
            <a:prstGeom prst="line">
              <a:avLst/>
            </a:prstGeom>
            <a:ln>
              <a:solidFill>
                <a:srgbClr val="78AD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호 11">
              <a:extLst>
                <a:ext uri="{FF2B5EF4-FFF2-40B4-BE49-F238E27FC236}">
                  <a16:creationId xmlns:a16="http://schemas.microsoft.com/office/drawing/2014/main" id="{9E49F28F-3C32-5449-9849-20F7B5EF1B31}"/>
                </a:ext>
              </a:extLst>
            </p:cNvPr>
            <p:cNvSpPr/>
            <p:nvPr userDrawn="1"/>
          </p:nvSpPr>
          <p:spPr>
            <a:xfrm rot="10800000" flipH="1">
              <a:off x="7257284" y="744431"/>
              <a:ext cx="180000" cy="180000"/>
            </a:xfrm>
            <a:prstGeom prst="arc">
              <a:avLst/>
            </a:prstGeom>
            <a:ln>
              <a:solidFill>
                <a:srgbClr val="78AD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ko-Kore-KR" altLang="en-US"/>
            </a:p>
          </p:txBody>
        </p:sp>
        <p:cxnSp>
          <p:nvCxnSpPr>
            <p:cNvPr id="13" name="직선 연결선[R] 12">
              <a:extLst>
                <a:ext uri="{FF2B5EF4-FFF2-40B4-BE49-F238E27FC236}">
                  <a16:creationId xmlns:a16="http://schemas.microsoft.com/office/drawing/2014/main" id="{CF0317EE-2B60-9C47-A33D-039B63AD2609}"/>
                </a:ext>
              </a:extLst>
            </p:cNvPr>
            <p:cNvCxnSpPr>
              <a:cxnSpLocks/>
              <a:stCxn id="12" idx="2"/>
            </p:cNvCxnSpPr>
            <p:nvPr userDrawn="1"/>
          </p:nvCxnSpPr>
          <p:spPr>
            <a:xfrm flipV="1">
              <a:off x="7437284" y="-10183"/>
              <a:ext cx="0" cy="844614"/>
            </a:xfrm>
            <a:prstGeom prst="line">
              <a:avLst/>
            </a:prstGeom>
            <a:ln>
              <a:solidFill>
                <a:srgbClr val="78AD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6238974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lnSpc>
                <a:spcPct val="160000"/>
              </a:lnSpc>
              <a:defRPr/>
            </a:lvl1pPr>
            <a:lvl2pPr>
              <a:lnSpc>
                <a:spcPct val="160000"/>
              </a:lnSpc>
              <a:defRPr/>
            </a:lvl2pPr>
            <a:lvl3pPr>
              <a:lnSpc>
                <a:spcPct val="160000"/>
              </a:lnSpc>
              <a:defRPr/>
            </a:lvl3pPr>
            <a:lvl4pPr>
              <a:lnSpc>
                <a:spcPct val="160000"/>
              </a:lnSpc>
              <a:defRPr/>
            </a:lvl4pPr>
          </a:lstStyle>
          <a:p>
            <a:pPr lvl="0"/>
            <a:r>
              <a:rPr lang="ko-KR" altLang="en-US" dirty="0"/>
              <a:t>마스터 텍스트 스타일을 편집하려면 클릭</a:t>
            </a:r>
          </a:p>
          <a:p>
            <a:pPr lvl="1"/>
            <a:r>
              <a:rPr lang="ko-KR" altLang="en-US" dirty="0"/>
              <a:t>두 번째 수준</a:t>
            </a:r>
          </a:p>
          <a:p>
            <a:pPr lvl="2"/>
            <a:r>
              <a:rPr lang="ko-KR" altLang="en-US" dirty="0"/>
              <a:t>세 번째 수준</a:t>
            </a:r>
          </a:p>
          <a:p>
            <a:pPr lvl="3"/>
            <a:r>
              <a:rPr lang="ko-KR" altLang="en-US" dirty="0"/>
              <a:t>네 번째 수준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ore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EB29F-C9DA-0645-8225-F1D991D56B45}" type="slidenum">
              <a:rPr kumimoji="1" lang="ko-Kore-KR" altLang="en-US" smtClean="0"/>
              <a:t>‹#›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10540263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1" y="365127"/>
            <a:ext cx="6628632" cy="556894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ore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EB29F-C9DA-0645-8225-F1D991D56B45}" type="slidenum">
              <a:rPr kumimoji="1" lang="ko-Kore-KR" altLang="en-US" smtClean="0"/>
              <a:t>‹#›</a:t>
            </a:fld>
            <a:endParaRPr kumimoji="1" lang="ko-Kore-KR" altLang="en-US"/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894344EC-9E4D-F24B-B9B5-45A4E1FB57E4}"/>
              </a:ext>
            </a:extLst>
          </p:cNvPr>
          <p:cNvGrpSpPr/>
          <p:nvPr userDrawn="1"/>
        </p:nvGrpSpPr>
        <p:grpSpPr>
          <a:xfrm>
            <a:off x="468000" y="-10183"/>
            <a:ext cx="7006945" cy="934614"/>
            <a:chOff x="430339" y="-10183"/>
            <a:chExt cx="7006945" cy="934614"/>
          </a:xfrm>
        </p:grpSpPr>
        <p:sp>
          <p:nvSpPr>
            <p:cNvPr id="14" name="호 13">
              <a:extLst>
                <a:ext uri="{FF2B5EF4-FFF2-40B4-BE49-F238E27FC236}">
                  <a16:creationId xmlns:a16="http://schemas.microsoft.com/office/drawing/2014/main" id="{15005071-F4E5-AF47-BDA0-4C405B354A3C}"/>
                </a:ext>
              </a:extLst>
            </p:cNvPr>
            <p:cNvSpPr/>
            <p:nvPr userDrawn="1"/>
          </p:nvSpPr>
          <p:spPr>
            <a:xfrm rot="10800000">
              <a:off x="430339" y="744431"/>
              <a:ext cx="180000" cy="180000"/>
            </a:xfrm>
            <a:prstGeom prst="arc">
              <a:avLst/>
            </a:prstGeom>
            <a:ln>
              <a:solidFill>
                <a:srgbClr val="78AD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ko-Kore-KR" altLang="en-US"/>
            </a:p>
          </p:txBody>
        </p:sp>
        <p:cxnSp>
          <p:nvCxnSpPr>
            <p:cNvPr id="15" name="직선 연결선[R] 14">
              <a:extLst>
                <a:ext uri="{FF2B5EF4-FFF2-40B4-BE49-F238E27FC236}">
                  <a16:creationId xmlns:a16="http://schemas.microsoft.com/office/drawing/2014/main" id="{C9073957-23C6-E14D-92DD-DDC80AAA5772}"/>
                </a:ext>
              </a:extLst>
            </p:cNvPr>
            <p:cNvCxnSpPr>
              <a:cxnSpLocks/>
              <a:stCxn id="14" idx="2"/>
            </p:cNvCxnSpPr>
            <p:nvPr userDrawn="1"/>
          </p:nvCxnSpPr>
          <p:spPr>
            <a:xfrm flipV="1">
              <a:off x="430339" y="1"/>
              <a:ext cx="0" cy="834430"/>
            </a:xfrm>
            <a:prstGeom prst="line">
              <a:avLst/>
            </a:prstGeom>
            <a:ln>
              <a:solidFill>
                <a:srgbClr val="78AD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[R] 15">
              <a:extLst>
                <a:ext uri="{FF2B5EF4-FFF2-40B4-BE49-F238E27FC236}">
                  <a16:creationId xmlns:a16="http://schemas.microsoft.com/office/drawing/2014/main" id="{ED8CB3FC-6472-E548-8597-68C0C4BB31B8}"/>
                </a:ext>
              </a:extLst>
            </p:cNvPr>
            <p:cNvCxnSpPr>
              <a:cxnSpLocks/>
              <a:endCxn id="14" idx="0"/>
            </p:cNvCxnSpPr>
            <p:nvPr userDrawn="1"/>
          </p:nvCxnSpPr>
          <p:spPr>
            <a:xfrm flipH="1">
              <a:off x="520339" y="924431"/>
              <a:ext cx="6826945" cy="0"/>
            </a:xfrm>
            <a:prstGeom prst="line">
              <a:avLst/>
            </a:prstGeom>
            <a:ln>
              <a:solidFill>
                <a:srgbClr val="78AD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호 16">
              <a:extLst>
                <a:ext uri="{FF2B5EF4-FFF2-40B4-BE49-F238E27FC236}">
                  <a16:creationId xmlns:a16="http://schemas.microsoft.com/office/drawing/2014/main" id="{BCB457B0-10EA-4046-8E82-7744EFD0126A}"/>
                </a:ext>
              </a:extLst>
            </p:cNvPr>
            <p:cNvSpPr/>
            <p:nvPr userDrawn="1"/>
          </p:nvSpPr>
          <p:spPr>
            <a:xfrm rot="10800000" flipH="1">
              <a:off x="7257284" y="744431"/>
              <a:ext cx="180000" cy="180000"/>
            </a:xfrm>
            <a:prstGeom prst="arc">
              <a:avLst/>
            </a:prstGeom>
            <a:ln>
              <a:solidFill>
                <a:srgbClr val="78AD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ko-Kore-KR" altLang="en-US"/>
            </a:p>
          </p:txBody>
        </p:sp>
        <p:cxnSp>
          <p:nvCxnSpPr>
            <p:cNvPr id="18" name="직선 연결선[R] 17">
              <a:extLst>
                <a:ext uri="{FF2B5EF4-FFF2-40B4-BE49-F238E27FC236}">
                  <a16:creationId xmlns:a16="http://schemas.microsoft.com/office/drawing/2014/main" id="{BE8A0959-E66A-BD45-A866-915FD0821CB6}"/>
                </a:ext>
              </a:extLst>
            </p:cNvPr>
            <p:cNvCxnSpPr>
              <a:cxnSpLocks/>
              <a:stCxn id="17" idx="2"/>
            </p:cNvCxnSpPr>
            <p:nvPr userDrawn="1"/>
          </p:nvCxnSpPr>
          <p:spPr>
            <a:xfrm flipV="1">
              <a:off x="7437284" y="-10183"/>
              <a:ext cx="0" cy="844614"/>
            </a:xfrm>
            <a:prstGeom prst="line">
              <a:avLst/>
            </a:prstGeom>
            <a:ln>
              <a:solidFill>
                <a:srgbClr val="78AD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633692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ore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EB29F-C9DA-0645-8225-F1D991D56B45}" type="slidenum">
              <a:rPr kumimoji="1" lang="ko-Kore-KR" altLang="en-US" smtClean="0"/>
              <a:t>‹#›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23754128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200000" cy="55689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ko-KR" altLang="en-US" dirty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082651"/>
            <a:ext cx="7886700" cy="50552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/>
              <a:t>마스터 텍스트 스타일을 편집하려면 클릭</a:t>
            </a:r>
          </a:p>
          <a:p>
            <a:pPr lvl="1"/>
            <a:r>
              <a:rPr lang="ko-KR" altLang="en-US" dirty="0"/>
              <a:t>두 번째 수준</a:t>
            </a:r>
          </a:p>
          <a:p>
            <a:pPr lvl="2"/>
            <a:r>
              <a:rPr lang="ko-KR" altLang="en-US" dirty="0"/>
              <a:t>세 번째 수준</a:t>
            </a:r>
          </a:p>
          <a:p>
            <a:pPr lvl="3"/>
            <a:r>
              <a:rPr lang="ko-KR" altLang="en-US" dirty="0"/>
              <a:t>네 번째 수준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99794" y="6362542"/>
            <a:ext cx="4620206" cy="3745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  <a:latin typeface="NanumGothic" panose="020D0604000000000000" pitchFamily="50" charset="-127"/>
                <a:ea typeface="NanumGothic" panose="020D0604000000000000" pitchFamily="34" charset="-127"/>
              </a:defRPr>
            </a:lvl1pPr>
          </a:lstStyle>
          <a:p>
            <a:endParaRPr kumimoji="1" lang="ko-Kore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88586" y="6362541"/>
            <a:ext cx="526764" cy="3728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  <a:latin typeface="NanumGothic" panose="020D0604000000000000" pitchFamily="50" charset="-127"/>
                <a:ea typeface="NanumGothic" panose="020D0604000000000000" pitchFamily="34" charset="-127"/>
              </a:defRPr>
            </a:lvl1pPr>
          </a:lstStyle>
          <a:p>
            <a:fld id="{DFEEB29F-C9DA-0645-8225-F1D991D56B45}" type="slidenum">
              <a:rPr kumimoji="1" lang="ko-Kore-KR" altLang="en-US" smtClean="0"/>
              <a:pPr/>
              <a:t>‹#›</a:t>
            </a:fld>
            <a:endParaRPr kumimoji="1" lang="ko-Kore-KR" altLang="en-US"/>
          </a:p>
        </p:txBody>
      </p:sp>
      <p:grpSp>
        <p:nvGrpSpPr>
          <p:cNvPr id="10" name="그룹 9">
            <a:extLst>
              <a:ext uri="{FF2B5EF4-FFF2-40B4-BE49-F238E27FC236}">
                <a16:creationId xmlns:a16="http://schemas.microsoft.com/office/drawing/2014/main" id="{F658E5FD-7E76-7E4B-AD4D-1B245A34D327}"/>
              </a:ext>
            </a:extLst>
          </p:cNvPr>
          <p:cNvGrpSpPr/>
          <p:nvPr userDrawn="1"/>
        </p:nvGrpSpPr>
        <p:grpSpPr>
          <a:xfrm>
            <a:off x="468000" y="6225086"/>
            <a:ext cx="8176844" cy="632914"/>
            <a:chOff x="483578" y="6182310"/>
            <a:chExt cx="8176844" cy="632914"/>
          </a:xfrm>
        </p:grpSpPr>
        <p:sp>
          <p:nvSpPr>
            <p:cNvPr id="4" name="호 3">
              <a:extLst>
                <a:ext uri="{FF2B5EF4-FFF2-40B4-BE49-F238E27FC236}">
                  <a16:creationId xmlns:a16="http://schemas.microsoft.com/office/drawing/2014/main" id="{5EFBBD7F-C6BF-1449-B853-BB332D1140B6}"/>
                </a:ext>
              </a:extLst>
            </p:cNvPr>
            <p:cNvSpPr/>
            <p:nvPr userDrawn="1"/>
          </p:nvSpPr>
          <p:spPr>
            <a:xfrm>
              <a:off x="8588422" y="6182310"/>
              <a:ext cx="72000" cy="72000"/>
            </a:xfrm>
            <a:prstGeom prst="arc">
              <a:avLst/>
            </a:prstGeom>
            <a:ln>
              <a:solidFill>
                <a:srgbClr val="78AD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ko-Kore-KR" altLang="en-US"/>
            </a:p>
          </p:txBody>
        </p:sp>
        <p:cxnSp>
          <p:nvCxnSpPr>
            <p:cNvPr id="8" name="직선 연결선[R] 7">
              <a:extLst>
                <a:ext uri="{FF2B5EF4-FFF2-40B4-BE49-F238E27FC236}">
                  <a16:creationId xmlns:a16="http://schemas.microsoft.com/office/drawing/2014/main" id="{1329B5FA-1005-0449-ADBE-E86599A7FE25}"/>
                </a:ext>
              </a:extLst>
            </p:cNvPr>
            <p:cNvCxnSpPr>
              <a:cxnSpLocks/>
              <a:stCxn id="4" idx="2"/>
            </p:cNvCxnSpPr>
            <p:nvPr userDrawn="1"/>
          </p:nvCxnSpPr>
          <p:spPr>
            <a:xfrm>
              <a:off x="8660422" y="6218310"/>
              <a:ext cx="0" cy="596914"/>
            </a:xfrm>
            <a:prstGeom prst="line">
              <a:avLst/>
            </a:prstGeom>
            <a:ln>
              <a:solidFill>
                <a:srgbClr val="78AD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직선 연결선[R] 23">
              <a:extLst>
                <a:ext uri="{FF2B5EF4-FFF2-40B4-BE49-F238E27FC236}">
                  <a16:creationId xmlns:a16="http://schemas.microsoft.com/office/drawing/2014/main" id="{08C6C8F7-465E-994B-94AF-5ECCCACFBD14}"/>
                </a:ext>
              </a:extLst>
            </p:cNvPr>
            <p:cNvCxnSpPr>
              <a:cxnSpLocks/>
              <a:stCxn id="27" idx="0"/>
              <a:endCxn id="4" idx="0"/>
            </p:cNvCxnSpPr>
            <p:nvPr userDrawn="1"/>
          </p:nvCxnSpPr>
          <p:spPr>
            <a:xfrm flipV="1">
              <a:off x="519578" y="6182310"/>
              <a:ext cx="8104844" cy="421"/>
            </a:xfrm>
            <a:prstGeom prst="line">
              <a:avLst/>
            </a:prstGeom>
            <a:ln>
              <a:solidFill>
                <a:srgbClr val="78AD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호 26">
              <a:extLst>
                <a:ext uri="{FF2B5EF4-FFF2-40B4-BE49-F238E27FC236}">
                  <a16:creationId xmlns:a16="http://schemas.microsoft.com/office/drawing/2014/main" id="{FB7CC471-7121-9442-8DC0-178DD68CD6C8}"/>
                </a:ext>
              </a:extLst>
            </p:cNvPr>
            <p:cNvSpPr/>
            <p:nvPr userDrawn="1"/>
          </p:nvSpPr>
          <p:spPr>
            <a:xfrm flipH="1">
              <a:off x="483578" y="6182731"/>
              <a:ext cx="72000" cy="72000"/>
            </a:xfrm>
            <a:prstGeom prst="arc">
              <a:avLst/>
            </a:prstGeom>
            <a:ln>
              <a:solidFill>
                <a:srgbClr val="78AD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ko-Kore-KR" altLang="en-US"/>
            </a:p>
          </p:txBody>
        </p:sp>
        <p:cxnSp>
          <p:nvCxnSpPr>
            <p:cNvPr id="28" name="직선 연결선[R] 27">
              <a:extLst>
                <a:ext uri="{FF2B5EF4-FFF2-40B4-BE49-F238E27FC236}">
                  <a16:creationId xmlns:a16="http://schemas.microsoft.com/office/drawing/2014/main" id="{CF9F2228-0885-8D45-BD06-CB6447802836}"/>
                </a:ext>
              </a:extLst>
            </p:cNvPr>
            <p:cNvCxnSpPr>
              <a:cxnSpLocks/>
              <a:stCxn id="27" idx="2"/>
            </p:cNvCxnSpPr>
            <p:nvPr userDrawn="1"/>
          </p:nvCxnSpPr>
          <p:spPr>
            <a:xfrm>
              <a:off x="483578" y="6218731"/>
              <a:ext cx="0" cy="596493"/>
            </a:xfrm>
            <a:prstGeom prst="line">
              <a:avLst/>
            </a:prstGeom>
            <a:ln>
              <a:solidFill>
                <a:srgbClr val="78AD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4" name="그림 13">
            <a:extLst>
              <a:ext uri="{FF2B5EF4-FFF2-40B4-BE49-F238E27FC236}">
                <a16:creationId xmlns:a16="http://schemas.microsoft.com/office/drawing/2014/main" id="{C4DC5004-B8AC-4D49-86E7-F6C0F62BD49E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573001" y="6254603"/>
            <a:ext cx="2621793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75594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8" r:id="rId3"/>
    <p:sldLayoutId id="2147483666" r:id="rId4"/>
    <p:sldLayoutId id="2147483667" r:id="rId5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 baseline="0">
          <a:solidFill>
            <a:schemeClr val="tx1">
              <a:lumMod val="65000"/>
              <a:lumOff val="35000"/>
            </a:schemeClr>
          </a:solidFill>
          <a:latin typeface="NanumGothic" panose="020D0604000000000000" pitchFamily="50" charset="-127"/>
          <a:ea typeface="NanumGothic" panose="020D0604000000000000" pitchFamily="34" charset="-127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50000"/>
        </a:lnSpc>
        <a:spcBef>
          <a:spcPts val="0"/>
        </a:spcBef>
        <a:buClr>
          <a:srgbClr val="0052FF"/>
        </a:buClr>
        <a:buFont typeface="Arial" panose="020B0604020202020204" pitchFamily="34" charset="0"/>
        <a:buChar char="•"/>
        <a:defRPr sz="2000" kern="1200" baseline="0">
          <a:solidFill>
            <a:schemeClr val="tx1">
              <a:lumMod val="65000"/>
              <a:lumOff val="35000"/>
            </a:schemeClr>
          </a:solidFill>
          <a:latin typeface="NanumGothic" panose="020D0604000000000000" pitchFamily="50" charset="-127"/>
          <a:ea typeface="NanumGothic" panose="020D0604000000000000" pitchFamily="34" charset="-127"/>
          <a:cs typeface="+mn-cs"/>
        </a:defRPr>
      </a:lvl1pPr>
      <a:lvl2pPr marL="685800" indent="-228600" algn="l" defTabSz="914400" rtl="0" eaLnBrk="1" latinLnBrk="0" hangingPunct="1">
        <a:lnSpc>
          <a:spcPct val="150000"/>
        </a:lnSpc>
        <a:spcBef>
          <a:spcPts val="0"/>
        </a:spcBef>
        <a:buClr>
          <a:srgbClr val="4180FF"/>
        </a:buClr>
        <a:buFont typeface="Arial" panose="020B0604020202020204" pitchFamily="34" charset="0"/>
        <a:buChar char="•"/>
        <a:defRPr sz="1800" kern="1200" baseline="0">
          <a:solidFill>
            <a:schemeClr val="tx1">
              <a:lumMod val="65000"/>
              <a:lumOff val="35000"/>
            </a:schemeClr>
          </a:solidFill>
          <a:latin typeface="NanumGothic" panose="020D0604000000000000" pitchFamily="50" charset="-127"/>
          <a:ea typeface="NanumGothic" panose="020D0604000000000000" pitchFamily="34" charset="-127"/>
          <a:cs typeface="+mn-cs"/>
        </a:defRPr>
      </a:lvl2pPr>
      <a:lvl3pPr marL="1143000" indent="-228600" algn="l" defTabSz="914400" rtl="0" eaLnBrk="1" latinLnBrk="0" hangingPunct="1">
        <a:lnSpc>
          <a:spcPct val="150000"/>
        </a:lnSpc>
        <a:spcBef>
          <a:spcPts val="0"/>
        </a:spcBef>
        <a:buClr>
          <a:srgbClr val="78ADFF"/>
        </a:buClr>
        <a:buFont typeface="Arial" panose="020B0604020202020204" pitchFamily="34" charset="0"/>
        <a:buChar char="•"/>
        <a:defRPr sz="1600" kern="1200" baseline="0">
          <a:solidFill>
            <a:schemeClr val="tx1">
              <a:lumMod val="65000"/>
              <a:lumOff val="35000"/>
            </a:schemeClr>
          </a:solidFill>
          <a:latin typeface="NanumGothic" panose="020D0604000000000000" pitchFamily="50" charset="-127"/>
          <a:ea typeface="NanumGothic" panose="020D0604000000000000" pitchFamily="34" charset="-127"/>
          <a:cs typeface="+mn-cs"/>
        </a:defRPr>
      </a:lvl3pPr>
      <a:lvl4pPr marL="1600200" indent="-228600" algn="l" defTabSz="914400" rtl="0" eaLnBrk="1" latinLnBrk="0" hangingPunct="1">
        <a:lnSpc>
          <a:spcPct val="150000"/>
        </a:lnSpc>
        <a:spcBef>
          <a:spcPts val="0"/>
        </a:spcBef>
        <a:buClr>
          <a:srgbClr val="A8D7FF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NanumGothic" panose="020D0604000000000000" pitchFamily="50" charset="-127"/>
          <a:ea typeface="NanumGothic" panose="020D0604000000000000" pitchFamily="34" charset="-127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 baseline="0">
          <a:solidFill>
            <a:schemeClr val="tx1">
              <a:lumMod val="75000"/>
              <a:lumOff val="25000"/>
            </a:schemeClr>
          </a:solidFill>
          <a:latin typeface="NanumGothic" panose="020B0402020203020204" pitchFamily="34" charset="0"/>
          <a:ea typeface="NanumGothic" panose="020D0604000000000000" pitchFamily="34" charset="-127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hyperlink" Target="https://en.wikichip.org/w/index.php?title=floating_point&amp;action=edit&amp;redlink=1" TargetMode="Externa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117FA7E-E23B-374A-851F-35505702505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kumimoji="1" lang="en-US" altLang="en-US" sz="2800">
                <a:latin typeface="Arial" panose="020B0604020202020204" pitchFamily="34" charset="0"/>
                <a:ea typeface="NanumGothic" panose="020D0604000000000000" pitchFamily="50" charset="-127"/>
              </a:rPr>
              <a:t>TA Session 1</a:t>
            </a:r>
            <a:endParaRPr kumimoji="1" lang="ko-Kore-KR" altLang="en-US" sz="2800">
              <a:latin typeface="Arial" panose="020B0604020202020204" pitchFamily="34" charset="0"/>
              <a:ea typeface="NanumGothic" panose="020D0604000000000000" pitchFamily="50" charset="-127"/>
            </a:endParaRP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EFC38373-B123-9A43-8E05-BA8EFC79F7B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kumimoji="1" lang="ko-KR" altLang="en-US">
                <a:latin typeface="Arial" panose="020B0604020202020204" pitchFamily="34" charset="0"/>
              </a:rPr>
              <a:t>조교 김진표</a:t>
            </a:r>
            <a:r>
              <a:rPr kumimoji="1" lang="en-US" altLang="ko-KR">
                <a:latin typeface="Arial" panose="020B0604020202020204" pitchFamily="34" charset="0"/>
              </a:rPr>
              <a:t>, </a:t>
            </a:r>
            <a:r>
              <a:rPr kumimoji="1" lang="ko-KR" altLang="en-US" err="1">
                <a:latin typeface="Arial" panose="020B0604020202020204" pitchFamily="34" charset="0"/>
              </a:rPr>
              <a:t>박대영</a:t>
            </a:r>
            <a:r>
              <a:rPr kumimoji="1" lang="en-US" altLang="ko-KR">
                <a:latin typeface="Arial" panose="020B0604020202020204" pitchFamily="34" charset="0"/>
              </a:rPr>
              <a:t>, </a:t>
            </a:r>
            <a:r>
              <a:rPr kumimoji="1" lang="ko-KR" altLang="en-US">
                <a:latin typeface="Arial" panose="020B0604020202020204" pitchFamily="34" charset="0"/>
              </a:rPr>
              <a:t>신준식</a:t>
            </a:r>
            <a:r>
              <a:rPr kumimoji="1" lang="en-US" altLang="ko-KR">
                <a:latin typeface="Arial" panose="020B0604020202020204" pitchFamily="34" charset="0"/>
              </a:rPr>
              <a:t>, </a:t>
            </a:r>
            <a:r>
              <a:rPr kumimoji="1" lang="ko-KR" altLang="en-US">
                <a:latin typeface="Arial" panose="020B0604020202020204" pitchFamily="34" charset="0"/>
              </a:rPr>
              <a:t>정재훈</a:t>
            </a:r>
            <a:endParaRPr kumimoji="1" lang="en-US" altLang="en-US">
              <a:latin typeface="Arial" panose="020B0604020202020204" pitchFamily="34" charset="0"/>
            </a:endParaRPr>
          </a:p>
          <a:p>
            <a:r>
              <a:rPr kumimoji="1" lang="en-US" altLang="en-US">
                <a:latin typeface="Arial" panose="020B0604020202020204" pitchFamily="34" charset="0"/>
              </a:rPr>
              <a:t>pp-ta@aces.snu.ac.kr</a:t>
            </a:r>
            <a:endParaRPr kumimoji="1" lang="ko-Kore-KR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51984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A51A789-9D28-4B86-BFF7-54D6B6492D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구성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6F7E8F85-38E1-47A7-B66D-99C4CA1BE4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/>
              <a:t>실습 과제 </a:t>
            </a:r>
            <a:r>
              <a:rPr lang="en-US" altLang="ko-KR"/>
              <a:t>1</a:t>
            </a:r>
          </a:p>
          <a:p>
            <a:pPr lvl="1"/>
            <a:r>
              <a:rPr lang="en-US" altLang="ko-KR"/>
              <a:t>1. </a:t>
            </a:r>
            <a:r>
              <a:rPr lang="ko-KR" altLang="en-US"/>
              <a:t>실습 서버 스펙 확인 </a:t>
            </a:r>
            <a:r>
              <a:rPr lang="en-US" altLang="ko-KR"/>
              <a:t>(CPU, GPU, Memory)</a:t>
            </a:r>
          </a:p>
          <a:p>
            <a:pPr lvl="1"/>
            <a:r>
              <a:rPr lang="en-US" altLang="ko-KR"/>
              <a:t>2. CPU </a:t>
            </a:r>
            <a:r>
              <a:rPr lang="ko-KR" altLang="en-US"/>
              <a:t>의 실수 연산 성능</a:t>
            </a:r>
            <a:r>
              <a:rPr lang="en-US" altLang="ko-KR"/>
              <a:t> (Rpeak)</a:t>
            </a:r>
            <a:r>
              <a:rPr lang="ko-KR" altLang="en-US"/>
              <a:t> 계산</a:t>
            </a:r>
            <a:endParaRPr lang="en-US" altLang="ko-KR"/>
          </a:p>
          <a:p>
            <a:pPr lvl="1"/>
            <a:r>
              <a:rPr lang="en-US" altLang="ko-KR"/>
              <a:t>3. </a:t>
            </a:r>
            <a:r>
              <a:rPr lang="ko-KR" altLang="en-US"/>
              <a:t>부동 소수점 표현 </a:t>
            </a:r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7093532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1. </a:t>
            </a:r>
            <a:r>
              <a:rPr lang="ko-KR" altLang="en-US"/>
              <a:t>실습 서버 스펙 확인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/>
              <a:t>1-1. </a:t>
            </a:r>
            <a:r>
              <a:rPr lang="ko-KR" altLang="en-US"/>
              <a:t>다음 중 계산 노드당 장착된 </a:t>
            </a:r>
            <a:r>
              <a:rPr lang="en-US" altLang="ko-KR"/>
              <a:t>CPU</a:t>
            </a:r>
            <a:r>
              <a:rPr lang="ko-KR" altLang="en-US"/>
              <a:t> 의 종류와 개수로 옳은 것은</a:t>
            </a:r>
            <a:r>
              <a:rPr lang="en-US" altLang="ko-KR"/>
              <a:t>?</a:t>
            </a:r>
          </a:p>
          <a:p>
            <a:pPr marL="0" indent="0">
              <a:buNone/>
            </a:pPr>
            <a:r>
              <a:rPr lang="en-US" altLang="ko-KR" sz="1800"/>
              <a:t>	a. </a:t>
            </a:r>
            <a:r>
              <a:rPr lang="it-IT" altLang="ko-KR" sz="1800"/>
              <a:t>AMD EPYC 7452 32-Core Processor x1</a:t>
            </a:r>
            <a:endParaRPr lang="en-US" altLang="ko-KR" sz="1800"/>
          </a:p>
          <a:p>
            <a:pPr marL="0" indent="0">
              <a:buNone/>
            </a:pPr>
            <a:r>
              <a:rPr lang="en-US" altLang="ko-KR" sz="1800"/>
              <a:t>	b. </a:t>
            </a:r>
            <a:r>
              <a:rPr lang="it-IT" altLang="ko-KR" sz="1800"/>
              <a:t>AMD EPYC 7702P 64-Core Processor x1</a:t>
            </a:r>
            <a:endParaRPr lang="en-US" altLang="ko-KR" sz="1800"/>
          </a:p>
          <a:p>
            <a:pPr marL="0" indent="0">
              <a:buNone/>
            </a:pPr>
            <a:r>
              <a:rPr lang="en-US" altLang="ko-KR" sz="1800"/>
              <a:t>	c. </a:t>
            </a:r>
            <a:r>
              <a:rPr lang="pt-BR" altLang="ko-KR" sz="1800"/>
              <a:t>Intel(R) Xeon(R) CPU E5-2680 v3 @ 2.50GHz x1</a:t>
            </a:r>
            <a:endParaRPr lang="en-US" altLang="ko-KR" sz="1800"/>
          </a:p>
          <a:p>
            <a:pPr marL="0" indent="0">
              <a:buNone/>
            </a:pPr>
            <a:r>
              <a:rPr lang="en-US" altLang="ko-KR" sz="1800"/>
              <a:t>	d.</a:t>
            </a:r>
            <a:r>
              <a:rPr lang="pt-BR" altLang="ko-KR" sz="1800"/>
              <a:t> Intel(R) Xeon(R) CPU E5-2680 v3 @ 2.50GHz x2</a:t>
            </a:r>
            <a:endParaRPr lang="en-US" altLang="ko-KR" sz="1800"/>
          </a:p>
          <a:p>
            <a:pPr marL="0" indent="0">
              <a:buNone/>
            </a:pPr>
            <a:r>
              <a:rPr lang="en-US" altLang="ko-KR" sz="1800"/>
              <a:t>	e. </a:t>
            </a:r>
            <a:r>
              <a:rPr lang="pt-BR" altLang="ko-KR" sz="1800"/>
              <a:t>Intel(R) Xeon(R) Gold 6230 CPU @ 2.10GHz x1</a:t>
            </a:r>
          </a:p>
          <a:p>
            <a:pPr marL="0" indent="0">
              <a:buNone/>
            </a:pPr>
            <a:r>
              <a:rPr lang="pt-BR" altLang="ko-KR" sz="1800"/>
              <a:t>	f. Intel(R) Xeon(R) Gold 6230 CPU @ 2.10GHz x2</a:t>
            </a:r>
          </a:p>
        </p:txBody>
      </p:sp>
    </p:spTree>
    <p:extLst>
      <p:ext uri="{BB962C8B-B14F-4D97-AF65-F5344CB8AC3E}">
        <p14:creationId xmlns:p14="http://schemas.microsoft.com/office/powerpoint/2010/main" val="28485286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1. </a:t>
            </a:r>
            <a:r>
              <a:rPr lang="ko-KR" altLang="en-US"/>
              <a:t>실습 서버 스펙 확인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/>
              <a:t>1-2. </a:t>
            </a:r>
            <a:r>
              <a:rPr lang="ko-KR" altLang="en-US"/>
              <a:t>다음 중 계산 노드당 장착된 </a:t>
            </a:r>
            <a:r>
              <a:rPr lang="en-US" altLang="ko-KR"/>
              <a:t>GPU </a:t>
            </a:r>
            <a:r>
              <a:rPr lang="ko-KR" altLang="en-US"/>
              <a:t>의 종류와 개수로 옳은 것은</a:t>
            </a:r>
            <a:r>
              <a:rPr lang="en-US" altLang="ko-KR"/>
              <a:t>?</a:t>
            </a:r>
          </a:p>
          <a:p>
            <a:pPr marL="0" indent="0">
              <a:buNone/>
            </a:pPr>
            <a:r>
              <a:rPr lang="en-US" altLang="ko-KR" sz="1800"/>
              <a:t>	a. NVIDIA GeForce RTX 3090 x4</a:t>
            </a:r>
            <a:br>
              <a:rPr lang="en-US" altLang="ko-KR" sz="1800"/>
            </a:br>
            <a:r>
              <a:rPr lang="en-US" altLang="ko-KR" sz="1800"/>
              <a:t>	b. NVIDIA GeForce RTX 3090 x2</a:t>
            </a:r>
            <a:br>
              <a:rPr lang="en-US" altLang="ko-KR" sz="1800"/>
            </a:br>
            <a:r>
              <a:rPr lang="en-US" altLang="ko-KR" sz="1800"/>
              <a:t>	c. NVIDIA GeForce RTX 3090 x1</a:t>
            </a:r>
            <a:br>
              <a:rPr lang="en-US" altLang="ko-KR" sz="1800"/>
            </a:br>
            <a:r>
              <a:rPr lang="en-US" altLang="ko-KR" sz="1800"/>
              <a:t>	d. NVIDIA GeForce RTX 3080 x1</a:t>
            </a:r>
            <a:br>
              <a:rPr lang="en-US" altLang="ko-KR" sz="1800"/>
            </a:br>
            <a:r>
              <a:rPr lang="en-US" altLang="ko-KR" sz="1800"/>
              <a:t>	e. Tesla V100-PCIE-32GB x4</a:t>
            </a:r>
            <a:br>
              <a:rPr lang="en-US" altLang="ko-KR" sz="1800"/>
            </a:br>
            <a:r>
              <a:rPr lang="en-US" altLang="ko-KR" sz="1800"/>
              <a:t>	f. Tesla V100-PCIE-32GB x1</a:t>
            </a:r>
          </a:p>
        </p:txBody>
      </p:sp>
    </p:spTree>
    <p:extLst>
      <p:ext uri="{BB962C8B-B14F-4D97-AF65-F5344CB8AC3E}">
        <p14:creationId xmlns:p14="http://schemas.microsoft.com/office/powerpoint/2010/main" val="31264564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1. </a:t>
            </a:r>
            <a:r>
              <a:rPr lang="ko-KR" altLang="en-US"/>
              <a:t>실습 서버 스펙 확인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/>
              <a:t>1-3. </a:t>
            </a:r>
            <a:r>
              <a:rPr lang="ko-KR" altLang="en-US"/>
              <a:t>다음 중 계산 노드당 메모리 용량으로 옳은 것은</a:t>
            </a:r>
            <a:r>
              <a:rPr lang="en-US" altLang="ko-KR"/>
              <a:t>?</a:t>
            </a:r>
          </a:p>
          <a:p>
            <a:pPr marL="0" indent="0">
              <a:buNone/>
            </a:pPr>
            <a:r>
              <a:rPr lang="en-US" altLang="ko-KR"/>
              <a:t>        </a:t>
            </a:r>
            <a:r>
              <a:rPr lang="ko-KR" altLang="en-US"/>
              <a:t>가장 근접한 답안을 선택</a:t>
            </a:r>
            <a:endParaRPr lang="en-US" altLang="ko-KR"/>
          </a:p>
          <a:p>
            <a:pPr marL="0" indent="0">
              <a:buNone/>
            </a:pPr>
            <a:r>
              <a:rPr lang="en-US" altLang="ko-KR" sz="1800"/>
              <a:t>	a. 16GB</a:t>
            </a:r>
          </a:p>
          <a:p>
            <a:pPr marL="0" indent="0">
              <a:buNone/>
            </a:pPr>
            <a:r>
              <a:rPr lang="en-US" altLang="ko-KR" sz="1800"/>
              <a:t>	b. 32GB</a:t>
            </a:r>
          </a:p>
          <a:p>
            <a:pPr marL="0" indent="0">
              <a:buNone/>
            </a:pPr>
            <a:r>
              <a:rPr lang="en-US" altLang="ko-KR" sz="1800"/>
              <a:t>	c. 64GB</a:t>
            </a:r>
          </a:p>
          <a:p>
            <a:pPr marL="0" indent="0">
              <a:buNone/>
            </a:pPr>
            <a:r>
              <a:rPr lang="en-US" altLang="ko-KR" sz="1800"/>
              <a:t>	d. 128GB</a:t>
            </a:r>
          </a:p>
          <a:p>
            <a:pPr marL="0" indent="0">
              <a:buNone/>
            </a:pPr>
            <a:r>
              <a:rPr lang="en-US" altLang="ko-KR" sz="1800"/>
              <a:t>	e. 256GB</a:t>
            </a:r>
          </a:p>
          <a:p>
            <a:pPr marL="0" indent="0">
              <a:buNone/>
            </a:pPr>
            <a:r>
              <a:rPr lang="en-US" altLang="ko-KR" sz="1800"/>
              <a:t>	f. 512GB</a:t>
            </a:r>
          </a:p>
        </p:txBody>
      </p:sp>
    </p:spTree>
    <p:extLst>
      <p:ext uri="{BB962C8B-B14F-4D97-AF65-F5344CB8AC3E}">
        <p14:creationId xmlns:p14="http://schemas.microsoft.com/office/powerpoint/2010/main" val="19778228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1. </a:t>
            </a:r>
            <a:r>
              <a:rPr lang="ko-KR" altLang="en-US"/>
              <a:t>실습 서버 스펙 확인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/>
              <a:t>제출 방법 </a:t>
            </a:r>
            <a:endParaRPr lang="en-US" altLang="ko-KR"/>
          </a:p>
          <a:p>
            <a:pPr lvl="1"/>
            <a:r>
              <a:rPr lang="en-US" altLang="ko-KR"/>
              <a:t>~/submit/HW1/prob1.txt </a:t>
            </a:r>
            <a:r>
              <a:rPr lang="ko-KR" altLang="en-US"/>
              <a:t>파일 생성</a:t>
            </a:r>
            <a:endParaRPr lang="en-US" altLang="ko-KR"/>
          </a:p>
          <a:p>
            <a:pPr lvl="1"/>
            <a:r>
              <a:rPr lang="ko-KR" altLang="en-US"/>
              <a:t>파일 내용은 정확히 </a:t>
            </a:r>
            <a:r>
              <a:rPr lang="en-US" altLang="ko-KR"/>
              <a:t>3</a:t>
            </a:r>
            <a:r>
              <a:rPr lang="ko-KR" altLang="en-US"/>
              <a:t>글자</a:t>
            </a:r>
            <a:r>
              <a:rPr lang="en-US" altLang="ko-KR"/>
              <a:t>. </a:t>
            </a:r>
            <a:r>
              <a:rPr lang="ko-KR" altLang="en-US"/>
              <a:t>각 소문제의 답안을 나타냄</a:t>
            </a:r>
            <a:r>
              <a:rPr lang="en-US" altLang="ko-KR"/>
              <a:t>.</a:t>
            </a:r>
          </a:p>
          <a:p>
            <a:pPr lvl="1"/>
            <a:endParaRPr lang="en-US" altLang="ko-KR"/>
          </a:p>
          <a:p>
            <a:r>
              <a:rPr lang="ko-KR" altLang="en-US"/>
              <a:t>아래 명령으로 체크 </a:t>
            </a:r>
            <a:r>
              <a:rPr lang="en-US" altLang="ko-KR"/>
              <a:t>(</a:t>
            </a:r>
            <a:r>
              <a:rPr lang="ko-KR" altLang="en-US"/>
              <a:t>아래 예시는 정답이 아님</a:t>
            </a:r>
            <a:r>
              <a:rPr lang="en-US" altLang="ko-KR"/>
              <a:t>!)</a:t>
            </a:r>
          </a:p>
          <a:p>
            <a:pPr marL="457200" lvl="1" indent="0">
              <a:buNone/>
            </a:pPr>
            <a:endParaRPr lang="en-US" altLang="ko-KR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7928" y="3699307"/>
            <a:ext cx="7074274" cy="1131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23214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2. CPU </a:t>
            </a:r>
            <a:r>
              <a:rPr lang="ko-KR" altLang="en-US"/>
              <a:t>의 실수 연산 성능 계산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1800"/>
              <a:t>계산 노드에 장착된 </a:t>
            </a:r>
            <a:r>
              <a:rPr lang="en-US" altLang="ko-KR" sz="1800"/>
              <a:t>CPU</a:t>
            </a:r>
            <a:r>
              <a:rPr lang="ko-KR" altLang="en-US" sz="1800"/>
              <a:t>의</a:t>
            </a:r>
            <a:r>
              <a:rPr lang="en-US" altLang="ko-KR" sz="1800"/>
              <a:t> Theoretical Peak FLOPS </a:t>
            </a:r>
            <a:r>
              <a:rPr lang="ko-KR" altLang="en-US" sz="1800"/>
              <a:t>를 계산하기</a:t>
            </a:r>
            <a:endParaRPr lang="en-US" altLang="ko-KR" sz="1800"/>
          </a:p>
          <a:p>
            <a:pPr lvl="1"/>
            <a:r>
              <a:rPr lang="en-US" altLang="ko-KR" sz="1600"/>
              <a:t>1</a:t>
            </a:r>
            <a:r>
              <a:rPr lang="ko-KR" altLang="en-US" sz="1600"/>
              <a:t>개 이상의 </a:t>
            </a:r>
            <a:r>
              <a:rPr lang="en-US" altLang="ko-KR" sz="1600"/>
              <a:t>CPU </a:t>
            </a:r>
            <a:r>
              <a:rPr lang="ko-KR" altLang="en-US" sz="1600"/>
              <a:t>가 장착되어 있어도</a:t>
            </a:r>
            <a:r>
              <a:rPr lang="en-US" altLang="ko-KR" sz="1600"/>
              <a:t>, 1</a:t>
            </a:r>
            <a:r>
              <a:rPr lang="ko-KR" altLang="en-US" sz="1600"/>
              <a:t>개 기준으로 계산</a:t>
            </a:r>
            <a:endParaRPr lang="en-US" altLang="ko-KR" sz="1600"/>
          </a:p>
          <a:p>
            <a:pPr lvl="1"/>
            <a:r>
              <a:rPr lang="en-US" altLang="ko-KR" sz="1600"/>
              <a:t>FP32 (32-bit float) </a:t>
            </a:r>
            <a:r>
              <a:rPr lang="ko-KR" altLang="en-US" sz="1600"/>
              <a:t>기준으로 계산</a:t>
            </a:r>
            <a:endParaRPr lang="en-US" altLang="ko-KR" sz="1600"/>
          </a:p>
          <a:p>
            <a:pPr lvl="1"/>
            <a:r>
              <a:rPr lang="en-US" altLang="ko-KR" sz="1600"/>
              <a:t>CPU 1</a:t>
            </a:r>
            <a:r>
              <a:rPr lang="ko-KR" altLang="en-US" sz="1600"/>
              <a:t>개의 모든 자원 </a:t>
            </a:r>
            <a:r>
              <a:rPr lang="en-US" altLang="ko-KR" sz="1600"/>
              <a:t>(core, </a:t>
            </a:r>
            <a:r>
              <a:rPr lang="ko-KR" altLang="en-US" sz="1600"/>
              <a:t>연산 유닛 등</a:t>
            </a:r>
            <a:r>
              <a:rPr lang="en-US" altLang="ko-KR" sz="1600"/>
              <a:t>)</a:t>
            </a:r>
            <a:r>
              <a:rPr lang="ko-KR" altLang="en-US" sz="1600"/>
              <a:t>을 최대한 사용한 경우로 계산</a:t>
            </a:r>
            <a:endParaRPr lang="en-US" altLang="ko-KR" sz="1600"/>
          </a:p>
          <a:p>
            <a:pPr lvl="1"/>
            <a:r>
              <a:rPr lang="en-US" altLang="ko-KR" sz="1600"/>
              <a:t>CPU clock </a:t>
            </a:r>
            <a:r>
              <a:rPr lang="ko-KR" altLang="en-US" sz="1600"/>
              <a:t>은 </a:t>
            </a:r>
            <a:r>
              <a:rPr lang="en-US" altLang="ko-KR" sz="1600"/>
              <a:t>2.10 GHz </a:t>
            </a:r>
            <a:r>
              <a:rPr lang="ko-KR" altLang="en-US" sz="1600"/>
              <a:t>기준으로 계산</a:t>
            </a:r>
            <a:endParaRPr lang="en-US" altLang="ko-KR" sz="1600"/>
          </a:p>
          <a:p>
            <a:r>
              <a:rPr lang="ko-KR" altLang="en-US" sz="1800"/>
              <a:t>제출 방법</a:t>
            </a:r>
            <a:endParaRPr lang="en-US" altLang="ko-KR" sz="1800"/>
          </a:p>
          <a:p>
            <a:pPr lvl="1"/>
            <a:r>
              <a:rPr lang="en-US" altLang="ko-KR" sz="1600"/>
              <a:t>~/submit/HW1/prob2.txt </a:t>
            </a:r>
            <a:r>
              <a:rPr lang="ko-KR" altLang="en-US" sz="1600"/>
              <a:t>파일 생성</a:t>
            </a:r>
            <a:endParaRPr lang="en-US" altLang="ko-KR" sz="1600"/>
          </a:p>
          <a:p>
            <a:pPr lvl="1"/>
            <a:r>
              <a:rPr lang="ko-KR" altLang="en-US" sz="1600"/>
              <a:t>파일 내용은 </a:t>
            </a:r>
            <a:r>
              <a:rPr lang="en-US" altLang="ko-KR" sz="1600"/>
              <a:t>CPU</a:t>
            </a:r>
            <a:r>
              <a:rPr lang="ko-KR" altLang="en-US" sz="1600"/>
              <a:t>의 </a:t>
            </a:r>
            <a:r>
              <a:rPr lang="en-US" altLang="ko-KR" sz="1600"/>
              <a:t>TFLOPS </a:t>
            </a:r>
            <a:r>
              <a:rPr lang="ko-KR" altLang="en-US" sz="1600"/>
              <a:t>를 소숫점 </a:t>
            </a:r>
            <a:r>
              <a:rPr lang="en-US" altLang="ko-KR" sz="1600"/>
              <a:t>2</a:t>
            </a:r>
            <a:r>
              <a:rPr lang="ko-KR" altLang="en-US" sz="1600"/>
              <a:t>자리까지 </a:t>
            </a:r>
            <a:r>
              <a:rPr lang="en-US" altLang="ko-KR" sz="1600"/>
              <a:t>(</a:t>
            </a:r>
            <a:r>
              <a:rPr lang="ko-KR" altLang="en-US" sz="1600"/>
              <a:t>그 밑은 반올림</a:t>
            </a:r>
            <a:r>
              <a:rPr lang="en-US" altLang="ko-KR" sz="1600"/>
              <a:t>)</a:t>
            </a:r>
          </a:p>
          <a:p>
            <a:pPr lvl="1"/>
            <a:r>
              <a:rPr lang="ko-KR" altLang="en-US" sz="1600"/>
              <a:t>아래 예시는 정답이 아님</a:t>
            </a:r>
            <a:r>
              <a:rPr lang="en-US" altLang="ko-KR" sz="1600"/>
              <a:t>!</a:t>
            </a: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2239" y="4945014"/>
            <a:ext cx="5639522" cy="958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35065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3.</a:t>
            </a:r>
            <a:r>
              <a:rPr lang="ko-KR" altLang="en-US"/>
              <a:t> 수의 이진 표현</a:t>
            </a:r>
            <a:r>
              <a:rPr lang="en-US" altLang="ko-KR"/>
              <a:t> 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/>
              <a:t>다양한 타입의 수를 입력받아 이진 표현을 출력하는 프로그램을 작성</a:t>
            </a:r>
            <a:endParaRPr lang="en-US" altLang="ko-KR"/>
          </a:p>
          <a:p>
            <a:pPr lvl="1"/>
            <a:r>
              <a:rPr lang="en-US" altLang="ko-KR">
                <a:latin typeface="Consolas" panose="020B0609020204030204" pitchFamily="49" charset="0"/>
              </a:rPr>
              <a:t>int, long, float, double </a:t>
            </a:r>
            <a:r>
              <a:rPr lang="ko-KR" altLang="en-US"/>
              <a:t>의 타입</a:t>
            </a:r>
            <a:endParaRPr lang="en-US" altLang="ko-KR"/>
          </a:p>
          <a:p>
            <a:pPr lvl="1"/>
            <a:r>
              <a:rPr lang="en-US" altLang="ko-KR"/>
              <a:t>main.cpp, Makefile, sample input </a:t>
            </a:r>
            <a:r>
              <a:rPr lang="ko-KR" altLang="en-US"/>
              <a:t>이</a:t>
            </a:r>
            <a:r>
              <a:rPr lang="ko-KR" altLang="en-US">
                <a:latin typeface="Consolas" panose="020B0609020204030204" pitchFamily="49" charset="0"/>
              </a:rPr>
              <a:t> </a:t>
            </a:r>
            <a:r>
              <a:rPr lang="en-US" altLang="ko-KR">
                <a:latin typeface="Consolas" panose="020B0609020204030204" pitchFamily="49" charset="0"/>
              </a:rPr>
              <a:t>/skeleton/HW1 </a:t>
            </a:r>
            <a:r>
              <a:rPr lang="ko-KR" altLang="en-US"/>
              <a:t>디렉토리에 주어짐</a:t>
            </a:r>
            <a:r>
              <a:rPr lang="en-US" altLang="ko-KR"/>
              <a:t>.</a:t>
            </a:r>
          </a:p>
          <a:p>
            <a:pPr lvl="1"/>
            <a:r>
              <a:rPr lang="en-US" altLang="ko-KR"/>
              <a:t>main.cpp </a:t>
            </a:r>
            <a:r>
              <a:rPr lang="ko-KR" altLang="en-US"/>
              <a:t>의 </a:t>
            </a:r>
            <a:r>
              <a:rPr lang="en-US" altLang="ko-KR"/>
              <a:t>TODO </a:t>
            </a:r>
            <a:r>
              <a:rPr lang="ko-KR" altLang="en-US"/>
              <a:t>를 작성할 것</a:t>
            </a:r>
            <a:r>
              <a:rPr lang="en-US" altLang="ko-KR"/>
              <a:t>. </a:t>
            </a:r>
            <a:r>
              <a:rPr lang="ko-KR" altLang="en-US"/>
              <a:t>다른 부분은 수정하지 않을 것</a:t>
            </a:r>
            <a:endParaRPr lang="en-US" altLang="ko-KR"/>
          </a:p>
          <a:p>
            <a:pPr lvl="1"/>
            <a:r>
              <a:rPr lang="en-US" altLang="ko-KR"/>
              <a:t>make run </a:t>
            </a:r>
            <a:r>
              <a:rPr lang="ko-KR" altLang="en-US"/>
              <a:t>으로 프로그램을 테스트 해 볼 수 있음</a:t>
            </a:r>
            <a:endParaRPr lang="en-US" altLang="ko-KR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6975" y="4035858"/>
            <a:ext cx="4210050" cy="1704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9862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3.</a:t>
            </a:r>
            <a:r>
              <a:rPr lang="ko-KR" altLang="en-US"/>
              <a:t> 수의 이진 표현</a:t>
            </a:r>
            <a:r>
              <a:rPr lang="en-US" altLang="ko-KR"/>
              <a:t> 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/>
              <a:t>다양한 타입의 수를 입력받아 이진 표현을 출력하는 프로그램을 작성</a:t>
            </a:r>
            <a:endParaRPr lang="en-US" altLang="ko-KR">
              <a:latin typeface="Consolas" panose="020B0609020204030204" pitchFamily="49" charset="0"/>
            </a:endParaRPr>
          </a:p>
          <a:p>
            <a:pPr lvl="1"/>
            <a:r>
              <a:rPr lang="ko-KR" altLang="en-US">
                <a:latin typeface="Consolas" panose="020B0609020204030204" pitchFamily="49" charset="0"/>
              </a:rPr>
              <a:t>아래 예시는 정확히 구현했을 경우의 출력임</a:t>
            </a:r>
            <a:endParaRPr lang="en-US" altLang="ko-KR">
              <a:latin typeface="Consolas" panose="020B0609020204030204" pitchFamily="49" charset="0"/>
            </a:endParaRPr>
          </a:p>
          <a:p>
            <a:pPr lvl="1"/>
            <a:r>
              <a:rPr lang="ko-KR" altLang="en-US">
                <a:latin typeface="Consolas" panose="020B0609020204030204" pitchFamily="49" charset="0"/>
              </a:rPr>
              <a:t>로그인 노드에서 작업 및 실행</a:t>
            </a:r>
            <a:endParaRPr lang="en-US" altLang="ko-KR">
              <a:latin typeface="Consolas" panose="020B0609020204030204" pitchFamily="49" charset="0"/>
            </a:endParaRPr>
          </a:p>
          <a:p>
            <a:pPr lvl="1"/>
            <a:endParaRPr lang="en-US" altLang="ko-KR">
              <a:latin typeface="Consolas" panose="020B0609020204030204" pitchFamily="49" charset="0"/>
            </a:endParaRPr>
          </a:p>
          <a:p>
            <a:pPr lvl="1"/>
            <a:endParaRPr lang="en-US" altLang="ko-KR">
              <a:latin typeface="Consolas" panose="020B0609020204030204" pitchFamily="49" charset="0"/>
            </a:endParaRPr>
          </a:p>
          <a:p>
            <a:pPr lvl="1"/>
            <a:endParaRPr lang="en-US" altLang="ko-KR">
              <a:latin typeface="Consolas" panose="020B0609020204030204" pitchFamily="49" charset="0"/>
            </a:endParaRPr>
          </a:p>
          <a:p>
            <a:pPr lvl="1"/>
            <a:endParaRPr lang="en-US" altLang="ko-KR">
              <a:latin typeface="Consolas" panose="020B0609020204030204" pitchFamily="49" charset="0"/>
            </a:endParaRPr>
          </a:p>
          <a:p>
            <a:endParaRPr lang="en-US" altLang="ko-KR"/>
          </a:p>
          <a:p>
            <a:pPr lvl="1"/>
            <a:endParaRPr lang="en-US" altLang="ko-KR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7952" y="2658431"/>
            <a:ext cx="5752668" cy="3359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40014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3.</a:t>
            </a:r>
            <a:r>
              <a:rPr lang="ko-KR" altLang="en-US"/>
              <a:t> 수의 이진 표현</a:t>
            </a:r>
            <a:r>
              <a:rPr lang="en-US" altLang="ko-KR"/>
              <a:t> 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>
                <a:latin typeface="Arial" panose="020B0604020202020204" pitchFamily="34" charset="0"/>
              </a:rPr>
              <a:t>제출 방법</a:t>
            </a:r>
            <a:endParaRPr lang="en-US" altLang="ko-KR">
              <a:latin typeface="Arial" panose="020B0604020202020204" pitchFamily="34" charset="0"/>
            </a:endParaRPr>
          </a:p>
          <a:p>
            <a:pPr lvl="1"/>
            <a:r>
              <a:rPr lang="en-US" altLang="ko-KR">
                <a:latin typeface="Arial" panose="020B0604020202020204" pitchFamily="34" charset="0"/>
              </a:rPr>
              <a:t>~/submit/HW1/main.cpp </a:t>
            </a:r>
            <a:r>
              <a:rPr lang="ko-KR" altLang="en-US">
                <a:latin typeface="Arial" panose="020B0604020202020204" pitchFamily="34" charset="0"/>
              </a:rPr>
              <a:t>로 구현이 완료된 </a:t>
            </a:r>
            <a:r>
              <a:rPr lang="en-US" altLang="ko-KR">
                <a:latin typeface="Arial" panose="020B0604020202020204" pitchFamily="34" charset="0"/>
              </a:rPr>
              <a:t>main.cpp </a:t>
            </a:r>
            <a:r>
              <a:rPr lang="ko-KR" altLang="en-US">
                <a:latin typeface="Arial" panose="020B0604020202020204" pitchFamily="34" charset="0"/>
              </a:rPr>
              <a:t>를 복사</a:t>
            </a:r>
            <a:endParaRPr lang="en-US" altLang="ko-KR">
              <a:latin typeface="Arial" panose="020B0604020202020204" pitchFamily="34" charset="0"/>
            </a:endParaRPr>
          </a:p>
          <a:p>
            <a:pPr lvl="1"/>
            <a:r>
              <a:rPr lang="en-US" altLang="ko-KR">
                <a:latin typeface="Arial" panose="020B0604020202020204" pitchFamily="34" charset="0"/>
              </a:rPr>
              <a:t>Makefile, sample.in </a:t>
            </a:r>
            <a:r>
              <a:rPr lang="ko-KR" altLang="en-US">
                <a:latin typeface="Arial" panose="020B0604020202020204" pitchFamily="34" charset="0"/>
              </a:rPr>
              <a:t>등 다른 파일은 제출할 필요 없음</a:t>
            </a:r>
            <a:endParaRPr lang="en-US" altLang="ko-KR">
              <a:latin typeface="Arial" panose="020B0604020202020204" pitchFamily="34" charset="0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5181" y="2928072"/>
            <a:ext cx="5372100" cy="1666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62380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제출 방법 정리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628650" y="1099429"/>
            <a:ext cx="7886700" cy="5055202"/>
          </a:xfrm>
        </p:spPr>
        <p:txBody>
          <a:bodyPr>
            <a:normAutofit/>
          </a:bodyPr>
          <a:lstStyle/>
          <a:p>
            <a:r>
              <a:rPr lang="ko-KR" altLang="en-US" sz="1600"/>
              <a:t>각자의 홈 디렉토리에 </a:t>
            </a:r>
            <a:r>
              <a:rPr lang="en-US" altLang="ko-KR" sz="1600"/>
              <a:t>~/</a:t>
            </a:r>
            <a:r>
              <a:rPr lang="en-US" altLang="ko-KR" sz="1600">
                <a:latin typeface="Consolas" panose="020B0609020204030204" pitchFamily="49" charset="0"/>
              </a:rPr>
              <a:t>submit/HW1</a:t>
            </a:r>
            <a:r>
              <a:rPr lang="en-US" altLang="ko-KR" sz="1600"/>
              <a:t> </a:t>
            </a:r>
            <a:r>
              <a:rPr lang="ko-KR" altLang="en-US" sz="1600"/>
              <a:t>디렉토리 생성</a:t>
            </a:r>
            <a:endParaRPr lang="en-US" altLang="ko-KR" sz="1600"/>
          </a:p>
          <a:p>
            <a:r>
              <a:rPr lang="en-US" altLang="ko-KR" sz="1600"/>
              <a:t>1, 2, 3 </a:t>
            </a:r>
            <a:r>
              <a:rPr lang="ko-KR" altLang="en-US" sz="1600"/>
              <a:t>번</a:t>
            </a:r>
            <a:r>
              <a:rPr lang="en-US" altLang="ko-KR" sz="1600"/>
              <a:t> </a:t>
            </a:r>
            <a:r>
              <a:rPr lang="ko-KR" altLang="en-US" sz="1600"/>
              <a:t>과제의 답안이 적힌 파일을 각각 다음과 같은 이름으로 제출</a:t>
            </a:r>
            <a:endParaRPr lang="en-US" altLang="ko-KR" sz="1600"/>
          </a:p>
          <a:p>
            <a:pPr lvl="1"/>
            <a:r>
              <a:rPr lang="en-US" altLang="ko-KR" sz="1400"/>
              <a:t>prob1.txt</a:t>
            </a:r>
          </a:p>
          <a:p>
            <a:pPr lvl="1"/>
            <a:r>
              <a:rPr lang="en-US" altLang="ko-KR" sz="1400"/>
              <a:t>prob2.txt</a:t>
            </a:r>
          </a:p>
          <a:p>
            <a:pPr lvl="1"/>
            <a:r>
              <a:rPr lang="en-US" altLang="ko-KR" sz="1400"/>
              <a:t>main.cpp</a:t>
            </a:r>
          </a:p>
          <a:p>
            <a:endParaRPr lang="en-US" altLang="ko-KR" sz="1600"/>
          </a:p>
          <a:p>
            <a:r>
              <a:rPr lang="ko-KR" altLang="en-US" sz="1600" b="1"/>
              <a:t>디렉토리명</a:t>
            </a:r>
            <a:r>
              <a:rPr lang="en-US" altLang="ko-KR" sz="1600" b="1"/>
              <a:t>, </a:t>
            </a:r>
            <a:r>
              <a:rPr lang="ko-KR" altLang="en-US" sz="1600" b="1"/>
              <a:t>파일명이 정확히 일치하도록</a:t>
            </a:r>
            <a:endParaRPr lang="en-US" altLang="ko-KR" sz="1600"/>
          </a:p>
          <a:p>
            <a:r>
              <a:rPr lang="ko-KR" altLang="en-US" sz="1600"/>
              <a:t>즉</a:t>
            </a:r>
            <a:r>
              <a:rPr lang="en-US" altLang="ko-KR" sz="1600"/>
              <a:t>, </a:t>
            </a:r>
            <a:r>
              <a:rPr lang="en-US" altLang="ko-KR" sz="1600">
                <a:latin typeface="Consolas" panose="020B0609020204030204" pitchFamily="49" charset="0"/>
              </a:rPr>
              <a:t>ls</a:t>
            </a:r>
            <a:r>
              <a:rPr lang="en-US" altLang="ko-KR" sz="1600"/>
              <a:t> </a:t>
            </a:r>
            <a:r>
              <a:rPr lang="ko-KR" altLang="en-US" sz="1600"/>
              <a:t>명령어의 출력이</a:t>
            </a:r>
            <a:r>
              <a:rPr lang="en-US" altLang="ko-KR" sz="1600"/>
              <a:t> </a:t>
            </a:r>
            <a:r>
              <a:rPr lang="ko-KR" altLang="en-US" sz="1600"/>
              <a:t>아래 스크린샷과 같이 나와야 함</a:t>
            </a:r>
            <a:endParaRPr lang="en-US" altLang="ko-KR" sz="1600"/>
          </a:p>
          <a:p>
            <a:endParaRPr lang="ko-KR" altLang="en-US" sz="1600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6900" y="4228667"/>
            <a:ext cx="5410200" cy="1781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30925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잘못된 제출 예시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ko-KR" altLang="en-US" sz="1800" b="1"/>
              <a:t>잘못된 제출 디렉토리</a:t>
            </a:r>
            <a:r>
              <a:rPr lang="en-US" altLang="ko-KR" sz="1800"/>
              <a:t>	</a:t>
            </a:r>
          </a:p>
          <a:p>
            <a:pPr lvl="1"/>
            <a:r>
              <a:rPr lang="en-US" altLang="ko-KR" sz="1600" b="1">
                <a:latin typeface="Consolas" panose="020B0609020204030204" pitchFamily="49" charset="0"/>
              </a:rPr>
              <a:t>[O] ~/submit/HW1</a:t>
            </a:r>
          </a:p>
          <a:p>
            <a:pPr lvl="1"/>
            <a:r>
              <a:rPr lang="en-US" altLang="ko-KR" sz="1600">
                <a:latin typeface="Consolas" panose="020B0609020204030204" pitchFamily="49" charset="0"/>
              </a:rPr>
              <a:t>[X] ~/submit/HW_1</a:t>
            </a:r>
          </a:p>
          <a:p>
            <a:pPr lvl="1"/>
            <a:r>
              <a:rPr lang="en-US" altLang="ko-KR" sz="1600">
                <a:latin typeface="Consolas" panose="020B0609020204030204" pitchFamily="49" charset="0"/>
              </a:rPr>
              <a:t>[X] ~/submit/hw1</a:t>
            </a:r>
          </a:p>
          <a:p>
            <a:pPr lvl="1"/>
            <a:r>
              <a:rPr lang="en-US" altLang="ko-KR" sz="1600">
                <a:latin typeface="Consolas" panose="020B0609020204030204" pitchFamily="49" charset="0"/>
              </a:rPr>
              <a:t>[X] ~/submit/hw</a:t>
            </a:r>
          </a:p>
          <a:p>
            <a:pPr lvl="1"/>
            <a:r>
              <a:rPr lang="en-US" altLang="ko-KR" sz="1600">
                <a:latin typeface="Consolas" panose="020B0609020204030204" pitchFamily="49" charset="0"/>
              </a:rPr>
              <a:t>[X] ~/submit/homework1</a:t>
            </a:r>
          </a:p>
          <a:p>
            <a:pPr lvl="1"/>
            <a:r>
              <a:rPr lang="en-US" altLang="ko-KR" sz="1600">
                <a:latin typeface="Consolas" panose="020B0609020204030204" pitchFamily="49" charset="0"/>
              </a:rPr>
              <a:t>[X] ~/submit/assignment</a:t>
            </a:r>
          </a:p>
          <a:p>
            <a:pPr lvl="1"/>
            <a:r>
              <a:rPr lang="en-US" altLang="ko-KR" sz="1600">
                <a:latin typeface="Consolas" panose="020B0609020204030204" pitchFamily="49" charset="0"/>
              </a:rPr>
              <a:t>[X] ~/submit/Hw1</a:t>
            </a:r>
          </a:p>
          <a:p>
            <a:pPr lvl="1"/>
            <a:r>
              <a:rPr lang="en-US" altLang="ko-KR" sz="1600">
                <a:latin typeface="Consolas" panose="020B0609020204030204" pitchFamily="49" charset="0"/>
              </a:rPr>
              <a:t>[X] ~/submit/hw1/hw1</a:t>
            </a:r>
          </a:p>
          <a:p>
            <a:pPr lvl="1"/>
            <a:r>
              <a:rPr lang="en-US" altLang="ko-KR" sz="1600">
                <a:latin typeface="Consolas" panose="020B0609020204030204" pitchFamily="49" charset="0"/>
              </a:rPr>
              <a:t>[X] ~/HW1</a:t>
            </a:r>
          </a:p>
          <a:p>
            <a:pPr lvl="1"/>
            <a:r>
              <a:rPr lang="en-US" altLang="ko-KR" sz="1600">
                <a:latin typeface="Consolas" panose="020B0609020204030204" pitchFamily="49" charset="0"/>
              </a:rPr>
              <a:t>[X] ~/submt/HW1</a:t>
            </a:r>
          </a:p>
          <a:p>
            <a:pPr lvl="1"/>
            <a:r>
              <a:rPr lang="en-US" altLang="ko-KR" sz="1600">
                <a:latin typeface="Consolas" panose="020B0609020204030204" pitchFamily="49" charset="0"/>
              </a:rPr>
              <a:t>[X] ~/HW1/HW1</a:t>
            </a:r>
          </a:p>
          <a:p>
            <a:pPr marL="0" indent="0">
              <a:buNone/>
            </a:pPr>
            <a:endParaRPr lang="en-US" altLang="ko-KR" sz="1800"/>
          </a:p>
          <a:p>
            <a:pPr lvl="1"/>
            <a:endParaRPr lang="ko-KR" altLang="en-US" sz="1600"/>
          </a:p>
        </p:txBody>
      </p:sp>
    </p:spTree>
    <p:extLst>
      <p:ext uri="{BB962C8B-B14F-4D97-AF65-F5344CB8AC3E}">
        <p14:creationId xmlns:p14="http://schemas.microsoft.com/office/powerpoint/2010/main" val="17410208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잘못된 제출 예시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ko-KR" altLang="en-US" sz="1800" b="1"/>
              <a:t>잘못된 제출 파일명</a:t>
            </a:r>
            <a:r>
              <a:rPr lang="en-US" altLang="ko-KR" sz="1800"/>
              <a:t>	</a:t>
            </a:r>
          </a:p>
          <a:p>
            <a:pPr lvl="1"/>
            <a:r>
              <a:rPr lang="en-US" altLang="ko-KR" sz="1600" b="1">
                <a:latin typeface="Consolas" panose="020B0609020204030204" pitchFamily="49" charset="0"/>
              </a:rPr>
              <a:t>[O] ~/submit/HW1/prob1.txt</a:t>
            </a:r>
          </a:p>
          <a:p>
            <a:pPr lvl="1"/>
            <a:r>
              <a:rPr lang="en-US" altLang="ko-KR" sz="1600">
                <a:latin typeface="Consolas" panose="020B0609020204030204" pitchFamily="49" charset="0"/>
              </a:rPr>
              <a:t>[X] ~/submit/HW1/prob1</a:t>
            </a:r>
          </a:p>
          <a:p>
            <a:pPr lvl="1"/>
            <a:r>
              <a:rPr lang="en-US" altLang="ko-KR" sz="1600">
                <a:latin typeface="Consolas" panose="020B0609020204030204" pitchFamily="49" charset="0"/>
              </a:rPr>
              <a:t>[X] ~/submit/HW1/prob_1.txt</a:t>
            </a:r>
          </a:p>
          <a:p>
            <a:pPr lvl="1"/>
            <a:r>
              <a:rPr lang="en-US" altLang="ko-KR" sz="1600">
                <a:latin typeface="Consolas" panose="020B0609020204030204" pitchFamily="49" charset="0"/>
              </a:rPr>
              <a:t>[X] ~/submit/HW1/probA.txt</a:t>
            </a:r>
          </a:p>
          <a:p>
            <a:pPr lvl="1"/>
            <a:r>
              <a:rPr lang="en-US" altLang="ko-KR" sz="1600">
                <a:latin typeface="Consolas" panose="020B0609020204030204" pitchFamily="49" charset="0"/>
              </a:rPr>
              <a:t>[X] ~/submit/HW1/Prob1.txt</a:t>
            </a:r>
          </a:p>
          <a:p>
            <a:pPr lvl="1"/>
            <a:r>
              <a:rPr lang="en-US" altLang="ko-KR" sz="1600">
                <a:latin typeface="Consolas" panose="020B0609020204030204" pitchFamily="49" charset="0"/>
              </a:rPr>
              <a:t>[X] ~/submit/HW1/prob1.ans</a:t>
            </a:r>
          </a:p>
          <a:p>
            <a:pPr lvl="1"/>
            <a:r>
              <a:rPr lang="en-US" altLang="ko-KR" sz="1600">
                <a:latin typeface="Consolas" panose="020B0609020204030204" pitchFamily="49" charset="0"/>
              </a:rPr>
              <a:t>[X] ~/submit/HW1/ans1.txt</a:t>
            </a:r>
          </a:p>
          <a:p>
            <a:pPr lvl="1"/>
            <a:r>
              <a:rPr lang="en-US" altLang="ko-KR" sz="1600">
                <a:latin typeface="Consolas" panose="020B0609020204030204" pitchFamily="49" charset="0"/>
              </a:rPr>
              <a:t>[X] ~/submit/HW1/porb1.txt</a:t>
            </a:r>
          </a:p>
          <a:p>
            <a:pPr lvl="1"/>
            <a:r>
              <a:rPr lang="en-US" altLang="ko-KR" sz="1600">
                <a:latin typeface="Consolas" panose="020B0609020204030204" pitchFamily="49" charset="0"/>
              </a:rPr>
              <a:t>[X] ~/submit/HW1/PROB1.txt</a:t>
            </a:r>
          </a:p>
          <a:p>
            <a:pPr lvl="1"/>
            <a:r>
              <a:rPr lang="en-US" altLang="ko-KR" sz="1600">
                <a:latin typeface="Consolas" panose="020B0609020204030204" pitchFamily="49" charset="0"/>
              </a:rPr>
              <a:t>[X] ~/submit/HW1/1.txt</a:t>
            </a:r>
          </a:p>
          <a:p>
            <a:pPr lvl="1"/>
            <a:r>
              <a:rPr lang="en-US" altLang="ko-KR" sz="1600">
                <a:latin typeface="Consolas" panose="020B0609020204030204" pitchFamily="49" charset="0"/>
              </a:rPr>
              <a:t>[X] ~/submit/HW1/1.py</a:t>
            </a:r>
          </a:p>
          <a:p>
            <a:pPr lvl="1"/>
            <a:r>
              <a:rPr lang="en-US" altLang="ko-KR" sz="1600">
                <a:latin typeface="Consolas" panose="020B0609020204030204" pitchFamily="49" charset="0"/>
              </a:rPr>
              <a:t>[X] ~/submit/HW1/A.txt</a:t>
            </a:r>
          </a:p>
          <a:p>
            <a:pPr lvl="1"/>
            <a:br>
              <a:rPr lang="en-US" altLang="ko-KR" sz="1600">
                <a:latin typeface="Consolas" panose="020B0609020204030204" pitchFamily="49" charset="0"/>
              </a:rPr>
            </a:br>
            <a:endParaRPr lang="en-US" altLang="ko-KR" sz="1600">
              <a:latin typeface="Consolas" panose="020B0609020204030204" pitchFamily="49" charset="0"/>
            </a:endParaRPr>
          </a:p>
          <a:p>
            <a:pPr marL="0" indent="0">
              <a:buNone/>
            </a:pPr>
            <a:endParaRPr lang="en-US" altLang="ko-KR" sz="1800"/>
          </a:p>
          <a:p>
            <a:pPr lvl="1"/>
            <a:endParaRPr lang="ko-KR" altLang="en-US" sz="1600"/>
          </a:p>
        </p:txBody>
      </p:sp>
    </p:spTree>
    <p:extLst>
      <p:ext uri="{BB962C8B-B14F-4D97-AF65-F5344CB8AC3E}">
        <p14:creationId xmlns:p14="http://schemas.microsoft.com/office/powerpoint/2010/main" val="34049246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잘못된 제출 예시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/>
              <a:t>불필요한 </a:t>
            </a:r>
            <a:r>
              <a:rPr lang="en-US" altLang="ko-KR"/>
              <a:t>/ </a:t>
            </a:r>
            <a:r>
              <a:rPr lang="ko-KR" altLang="en-US"/>
              <a:t>잘못된 출력</a:t>
            </a: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4937" y="1869276"/>
            <a:ext cx="6334125" cy="1514475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700" y="4289279"/>
            <a:ext cx="7086600" cy="1457325"/>
          </a:xfrm>
          <a:prstGeom prst="rect">
            <a:avLst/>
          </a:prstGeom>
        </p:spPr>
      </p:pic>
      <p:sp>
        <p:nvSpPr>
          <p:cNvPr id="6" name="내용 개체 틀 2"/>
          <p:cNvSpPr txBox="1">
            <a:spLocks/>
          </p:cNvSpPr>
          <p:nvPr/>
        </p:nvSpPr>
        <p:spPr>
          <a:xfrm>
            <a:off x="3863396" y="3311413"/>
            <a:ext cx="1417205" cy="4713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60000"/>
              </a:lnSpc>
              <a:spcBef>
                <a:spcPts val="0"/>
              </a:spcBef>
              <a:buClr>
                <a:srgbClr val="0052FF"/>
              </a:buClr>
              <a:buFont typeface="Arial" panose="020B0604020202020204" pitchFamily="34" charset="0"/>
              <a:buChar char="•"/>
              <a:defRPr sz="20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NanumGothic" panose="020D0604000000000000" pitchFamily="50" charset="-127"/>
                <a:ea typeface="NanumGothic" panose="020D0604000000000000" pitchFamily="34" charset="-127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60000"/>
              </a:lnSpc>
              <a:spcBef>
                <a:spcPts val="0"/>
              </a:spcBef>
              <a:buClr>
                <a:srgbClr val="4180FF"/>
              </a:buClr>
              <a:buFont typeface="Arial" panose="020B0604020202020204" pitchFamily="34" charset="0"/>
              <a:buChar char="•"/>
              <a:defRPr sz="18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NanumGothic" panose="020D0604000000000000" pitchFamily="50" charset="-127"/>
                <a:ea typeface="NanumGothic" panose="020D0604000000000000" pitchFamily="34" charset="-127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60000"/>
              </a:lnSpc>
              <a:spcBef>
                <a:spcPts val="0"/>
              </a:spcBef>
              <a:buClr>
                <a:srgbClr val="78ADFF"/>
              </a:buClr>
              <a:buFont typeface="Arial" panose="020B0604020202020204" pitchFamily="34" charset="0"/>
              <a:buChar char="•"/>
              <a:defRPr sz="16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NanumGothic" panose="020D0604000000000000" pitchFamily="50" charset="-127"/>
                <a:ea typeface="NanumGothic" panose="020D0604000000000000" pitchFamily="34" charset="-127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60000"/>
              </a:lnSpc>
              <a:spcBef>
                <a:spcPts val="0"/>
              </a:spcBef>
              <a:buClr>
                <a:srgbClr val="A8D7FF"/>
              </a:buClr>
              <a:buFont typeface="Arial" panose="020B0604020202020204" pitchFamily="34" charset="0"/>
              <a:buChar char="•"/>
              <a:defRPr sz="14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NanumGothic" panose="020D0604000000000000" pitchFamily="50" charset="-127"/>
                <a:ea typeface="NanumGothic" panose="020D0604000000000000" pitchFamily="34" charset="-127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NanumGothic" panose="020B0402020203020204" pitchFamily="34" charset="0"/>
                <a:ea typeface="NanumGothic" panose="020D0604000000000000" pitchFamily="34" charset="-127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1800" b="1"/>
              <a:t>Correct </a:t>
            </a:r>
            <a:endParaRPr lang="ko-KR" altLang="en-US" sz="1800" b="1"/>
          </a:p>
        </p:txBody>
      </p:sp>
      <p:sp>
        <p:nvSpPr>
          <p:cNvPr id="7" name="내용 개체 틀 2"/>
          <p:cNvSpPr txBox="1">
            <a:spLocks/>
          </p:cNvSpPr>
          <p:nvPr/>
        </p:nvSpPr>
        <p:spPr>
          <a:xfrm>
            <a:off x="3863396" y="5659079"/>
            <a:ext cx="1417205" cy="4713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60000"/>
              </a:lnSpc>
              <a:spcBef>
                <a:spcPts val="0"/>
              </a:spcBef>
              <a:buClr>
                <a:srgbClr val="0052FF"/>
              </a:buClr>
              <a:buFont typeface="Arial" panose="020B0604020202020204" pitchFamily="34" charset="0"/>
              <a:buChar char="•"/>
              <a:defRPr sz="20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NanumGothic" panose="020D0604000000000000" pitchFamily="50" charset="-127"/>
                <a:ea typeface="NanumGothic" panose="020D0604000000000000" pitchFamily="34" charset="-127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60000"/>
              </a:lnSpc>
              <a:spcBef>
                <a:spcPts val="0"/>
              </a:spcBef>
              <a:buClr>
                <a:srgbClr val="4180FF"/>
              </a:buClr>
              <a:buFont typeface="Arial" panose="020B0604020202020204" pitchFamily="34" charset="0"/>
              <a:buChar char="•"/>
              <a:defRPr sz="18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NanumGothic" panose="020D0604000000000000" pitchFamily="50" charset="-127"/>
                <a:ea typeface="NanumGothic" panose="020D0604000000000000" pitchFamily="34" charset="-127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60000"/>
              </a:lnSpc>
              <a:spcBef>
                <a:spcPts val="0"/>
              </a:spcBef>
              <a:buClr>
                <a:srgbClr val="78ADFF"/>
              </a:buClr>
              <a:buFont typeface="Arial" panose="020B0604020202020204" pitchFamily="34" charset="0"/>
              <a:buChar char="•"/>
              <a:defRPr sz="16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NanumGothic" panose="020D0604000000000000" pitchFamily="50" charset="-127"/>
                <a:ea typeface="NanumGothic" panose="020D0604000000000000" pitchFamily="34" charset="-127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60000"/>
              </a:lnSpc>
              <a:spcBef>
                <a:spcPts val="0"/>
              </a:spcBef>
              <a:buClr>
                <a:srgbClr val="A8D7FF"/>
              </a:buClr>
              <a:buFont typeface="Arial" panose="020B0604020202020204" pitchFamily="34" charset="0"/>
              <a:buChar char="•"/>
              <a:defRPr sz="14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NanumGothic" panose="020D0604000000000000" pitchFamily="50" charset="-127"/>
                <a:ea typeface="NanumGothic" panose="020D0604000000000000" pitchFamily="34" charset="-127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NanumGothic" panose="020B0402020203020204" pitchFamily="34" charset="0"/>
                <a:ea typeface="NanumGothic" panose="020D0604000000000000" pitchFamily="34" charset="-127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1800" b="1">
                <a:solidFill>
                  <a:srgbClr val="FF0000"/>
                </a:solidFill>
              </a:rPr>
              <a:t>Wrong!</a:t>
            </a:r>
            <a:endParaRPr lang="ko-KR" altLang="en-US" sz="1800" b="1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90031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주의사항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1800" b="1">
                <a:solidFill>
                  <a:srgbClr val="FF0000"/>
                </a:solidFill>
              </a:rPr>
              <a:t>제출 기한</a:t>
            </a:r>
            <a:r>
              <a:rPr lang="en-US" altLang="ko-KR" sz="1800" b="1">
                <a:solidFill>
                  <a:srgbClr val="FF0000"/>
                </a:solidFill>
              </a:rPr>
              <a:t>: 4</a:t>
            </a:r>
            <a:r>
              <a:rPr lang="ko-KR" altLang="en-US" sz="1800" b="1">
                <a:solidFill>
                  <a:srgbClr val="FF0000"/>
                </a:solidFill>
              </a:rPr>
              <a:t>월 </a:t>
            </a:r>
            <a:r>
              <a:rPr lang="en-US" altLang="ko-KR" sz="1800" b="1">
                <a:solidFill>
                  <a:srgbClr val="FF0000"/>
                </a:solidFill>
              </a:rPr>
              <a:t>22</a:t>
            </a:r>
            <a:r>
              <a:rPr lang="ko-KR" altLang="en-US" sz="1800" b="1">
                <a:solidFill>
                  <a:srgbClr val="FF0000"/>
                </a:solidFill>
              </a:rPr>
              <a:t>일 </a:t>
            </a:r>
            <a:r>
              <a:rPr lang="en-US" altLang="ko-KR" sz="1800" b="1">
                <a:solidFill>
                  <a:srgbClr val="FF0000"/>
                </a:solidFill>
              </a:rPr>
              <a:t>(</a:t>
            </a:r>
            <a:r>
              <a:rPr lang="ko-KR" altLang="en-US" sz="1800" b="1">
                <a:solidFill>
                  <a:srgbClr val="FF0000"/>
                </a:solidFill>
              </a:rPr>
              <a:t>금</a:t>
            </a:r>
            <a:r>
              <a:rPr lang="en-US" altLang="ko-KR" sz="1800" b="1">
                <a:solidFill>
                  <a:srgbClr val="FF0000"/>
                </a:solidFill>
              </a:rPr>
              <a:t>) 08:59</a:t>
            </a:r>
          </a:p>
          <a:p>
            <a:pPr marL="685800" lvl="2">
              <a:buClr>
                <a:srgbClr val="0052FF"/>
              </a:buClr>
            </a:pPr>
            <a:r>
              <a:rPr lang="ko-KR" altLang="en-US"/>
              <a:t>기한이 되면 프로그램이 자동으로 제출 파일을 복사해 감</a:t>
            </a:r>
            <a:endParaRPr lang="en-US" altLang="ko-KR"/>
          </a:p>
          <a:p>
            <a:pPr marL="685800" lvl="2">
              <a:buClr>
                <a:srgbClr val="0052FF"/>
              </a:buClr>
            </a:pPr>
            <a:r>
              <a:rPr lang="ko-KR" altLang="en-US"/>
              <a:t>파일명</a:t>
            </a:r>
            <a:r>
              <a:rPr lang="en-US" altLang="ko-KR"/>
              <a:t>, </a:t>
            </a:r>
            <a:r>
              <a:rPr lang="ko-KR" altLang="en-US"/>
              <a:t>디렉토리</a:t>
            </a:r>
            <a:r>
              <a:rPr lang="en-US" altLang="ko-KR"/>
              <a:t>, </a:t>
            </a:r>
            <a:r>
              <a:rPr lang="ko-KR" altLang="en-US"/>
              <a:t>형식을 정확히 지켰는지 체크</a:t>
            </a:r>
            <a:endParaRPr lang="en-US" altLang="ko-KR"/>
          </a:p>
          <a:p>
            <a:pPr marL="0" indent="0">
              <a:buNone/>
            </a:pPr>
            <a:endParaRPr lang="en-US" altLang="ko-KR" sz="1800" b="1">
              <a:solidFill>
                <a:srgbClr val="FF0000"/>
              </a:solidFill>
            </a:endParaRPr>
          </a:p>
          <a:p>
            <a:r>
              <a:rPr lang="ko-KR" altLang="en-US" sz="1800" b="1">
                <a:solidFill>
                  <a:srgbClr val="FF0000"/>
                </a:solidFill>
              </a:rPr>
              <a:t>조교가 실수를 수정해줄 것이라 기대하지 않을 것</a:t>
            </a:r>
            <a:endParaRPr lang="en-US" altLang="ko-KR" sz="1800" b="1">
              <a:solidFill>
                <a:srgbClr val="FF0000"/>
              </a:solidFill>
            </a:endParaRPr>
          </a:p>
          <a:p>
            <a:pPr lvl="1"/>
            <a:r>
              <a:rPr lang="ko-KR" altLang="en-US" sz="1600"/>
              <a:t>제출 디렉토리 확인</a:t>
            </a:r>
            <a:endParaRPr lang="en-US" altLang="ko-KR" sz="1600"/>
          </a:p>
          <a:p>
            <a:pPr lvl="1"/>
            <a:r>
              <a:rPr lang="ko-KR" altLang="en-US" sz="1600"/>
              <a:t>제출 파일명 확인</a:t>
            </a:r>
            <a:endParaRPr lang="en-US" altLang="ko-KR" sz="1600"/>
          </a:p>
          <a:p>
            <a:pPr lvl="1"/>
            <a:r>
              <a:rPr lang="ko-KR" altLang="en-US" sz="1600"/>
              <a:t>제출한 파일 내용 확인</a:t>
            </a:r>
            <a:endParaRPr lang="en-US" altLang="ko-KR" sz="1600"/>
          </a:p>
          <a:p>
            <a:pPr lvl="1"/>
            <a:r>
              <a:rPr lang="ko-KR" altLang="en-US" sz="1600"/>
              <a:t>프로그램이 필요없는 출력을 하는 지 확인</a:t>
            </a:r>
            <a:endParaRPr lang="en-US" altLang="ko-KR" sz="1600"/>
          </a:p>
          <a:p>
            <a:pPr lvl="1"/>
            <a:r>
              <a:rPr lang="ko-KR" altLang="en-US" sz="1600"/>
              <a:t>디버깅 코드 등 불필요한 코드를 모두 제거했는지 확인</a:t>
            </a:r>
            <a:endParaRPr lang="en-US" altLang="ko-KR" sz="1600">
              <a:solidFill>
                <a:srgbClr val="FF0000"/>
              </a:solidFill>
            </a:endParaRPr>
          </a:p>
          <a:p>
            <a:endParaRPr lang="en-US" altLang="ko-KR" sz="180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46153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576C3F8-A997-49E5-964C-51F477FA7C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과제</a:t>
            </a:r>
            <a:r>
              <a:rPr lang="en-US" altLang="ko-KR"/>
              <a:t>1 - </a:t>
            </a:r>
            <a:r>
              <a:rPr lang="ko-KR" altLang="en-US"/>
              <a:t>해설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6F180583-9238-4D60-99C3-B0C6B939BD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>
                <a:latin typeface="Arial" panose="020B0604020202020204" pitchFamily="34" charset="0"/>
              </a:rPr>
              <a:t>제출이 잘 되었는지 체크하는 유틸리티를 제공함</a:t>
            </a:r>
            <a:endParaRPr lang="en-US" altLang="ko-KR">
              <a:latin typeface="Arial" panose="020B0604020202020204" pitchFamily="34" charset="0"/>
            </a:endParaRPr>
          </a:p>
          <a:p>
            <a:r>
              <a:rPr lang="ko-KR" altLang="en-US">
                <a:latin typeface="Arial" panose="020B0604020202020204" pitchFamily="34" charset="0"/>
              </a:rPr>
              <a:t>로그인 노드에서 </a:t>
            </a:r>
            <a:r>
              <a:rPr lang="en-US" altLang="ko-KR">
                <a:latin typeface="Consolas" panose="020B0609020204030204" pitchFamily="49" charset="0"/>
              </a:rPr>
              <a:t>check-submit </a:t>
            </a:r>
            <a:r>
              <a:rPr lang="ko-KR" altLang="en-US">
                <a:latin typeface="Arial" panose="020B0604020202020204" pitchFamily="34" charset="0"/>
              </a:rPr>
              <a:t>명령으로 실햄</a:t>
            </a:r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9C90E3AC-2FAF-4D4A-9CF3-68FE71B729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8505" y="2289807"/>
            <a:ext cx="6253494" cy="3302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817266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576C3F8-A997-49E5-964C-51F477FA7C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과제</a:t>
            </a:r>
            <a:r>
              <a:rPr lang="en-US" altLang="ko-KR"/>
              <a:t>1 - </a:t>
            </a:r>
            <a:r>
              <a:rPr lang="ko-KR" altLang="en-US"/>
              <a:t>해설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6F180583-9238-4D60-99C3-B0C6B939BD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ko-KR">
                <a:latin typeface="Arial" panose="020B0604020202020204" pitchFamily="34" charset="0"/>
              </a:rPr>
              <a:t>1-1. </a:t>
            </a:r>
            <a:r>
              <a:rPr lang="ko-KR" altLang="en-US">
                <a:latin typeface="Arial" panose="020B0604020202020204" pitchFamily="34" charset="0"/>
              </a:rPr>
              <a:t>다음 중 계산 노드당 장착된 </a:t>
            </a:r>
            <a:r>
              <a:rPr lang="en-US" altLang="ko-KR">
                <a:latin typeface="Arial" panose="020B0604020202020204" pitchFamily="34" charset="0"/>
              </a:rPr>
              <a:t>CPU</a:t>
            </a:r>
            <a:r>
              <a:rPr lang="ko-KR" altLang="en-US">
                <a:latin typeface="Arial" panose="020B0604020202020204" pitchFamily="34" charset="0"/>
              </a:rPr>
              <a:t> 의 종류와 개수로 옳은 것은</a:t>
            </a:r>
            <a:r>
              <a:rPr lang="en-US" altLang="ko-KR">
                <a:latin typeface="Arial" panose="020B0604020202020204" pitchFamily="34" charset="0"/>
              </a:rPr>
              <a:t>?</a:t>
            </a:r>
          </a:p>
          <a:p>
            <a:pPr marL="0" indent="0">
              <a:buNone/>
            </a:pPr>
            <a:r>
              <a:rPr lang="pt-BR" altLang="ko-KR" sz="2000">
                <a:latin typeface="Arial" panose="020B0604020202020204" pitchFamily="34" charset="0"/>
              </a:rPr>
              <a:t>	f. Intel(R) Xeon(R) Gold 6230 CPU @ 2.10GHz x2</a:t>
            </a:r>
          </a:p>
          <a:p>
            <a:pPr marL="0" indent="0">
              <a:buNone/>
            </a:pPr>
            <a:endParaRPr lang="ko-KR" altLang="en-US">
              <a:latin typeface="Arial" panose="020B0604020202020204" pitchFamily="34" charset="0"/>
            </a:endParaRPr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19FFD984-D9D2-4508-B6FD-59BAB8CB19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01" y="2162964"/>
            <a:ext cx="6998397" cy="3698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199387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576C3F8-A997-49E5-964C-51F477FA7C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과제</a:t>
            </a:r>
            <a:r>
              <a:rPr lang="en-US" altLang="ko-KR"/>
              <a:t>1 - </a:t>
            </a:r>
            <a:r>
              <a:rPr lang="ko-KR" altLang="en-US"/>
              <a:t>해설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6F180583-9238-4D60-99C3-B0C6B939BD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ko-KR">
                <a:latin typeface="Arial" panose="020B0604020202020204" pitchFamily="34" charset="0"/>
              </a:rPr>
              <a:t>1-2. </a:t>
            </a:r>
            <a:r>
              <a:rPr lang="ko-KR" altLang="en-US">
                <a:latin typeface="Arial" panose="020B0604020202020204" pitchFamily="34" charset="0"/>
              </a:rPr>
              <a:t>다음 중 계산 노드당 장착된 </a:t>
            </a:r>
            <a:r>
              <a:rPr lang="en-US" altLang="ko-KR">
                <a:latin typeface="Arial" panose="020B0604020202020204" pitchFamily="34" charset="0"/>
              </a:rPr>
              <a:t>GPU </a:t>
            </a:r>
            <a:r>
              <a:rPr lang="ko-KR" altLang="en-US">
                <a:latin typeface="Arial" panose="020B0604020202020204" pitchFamily="34" charset="0"/>
              </a:rPr>
              <a:t>의 종류와 개수로 옳은 것은</a:t>
            </a:r>
            <a:r>
              <a:rPr lang="en-US" altLang="ko-KR">
                <a:latin typeface="Arial" panose="020B0604020202020204" pitchFamily="34" charset="0"/>
              </a:rPr>
              <a:t>?</a:t>
            </a:r>
          </a:p>
          <a:p>
            <a:pPr marL="0" indent="0">
              <a:buNone/>
            </a:pPr>
            <a:r>
              <a:rPr lang="en-US" altLang="ko-KR" sz="2000">
                <a:latin typeface="Arial" panose="020B0604020202020204" pitchFamily="34" charset="0"/>
              </a:rPr>
              <a:t>	a. NVIDIA GeForce RTX 3090 x4</a:t>
            </a:r>
            <a:br>
              <a:rPr lang="en-US" altLang="ko-KR" sz="2000">
                <a:latin typeface="Arial" panose="020B0604020202020204" pitchFamily="34" charset="0"/>
              </a:rPr>
            </a:br>
            <a:endParaRPr lang="ko-KR" altLang="en-US">
              <a:latin typeface="Arial" panose="020B0604020202020204" pitchFamily="34" charset="0"/>
            </a:endParaRP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5B37A909-AF9F-4D4C-8EDD-9E6F3433CC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6490" y="2952683"/>
            <a:ext cx="7571020" cy="1381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915792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576C3F8-A997-49E5-964C-51F477FA7C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과제</a:t>
            </a:r>
            <a:r>
              <a:rPr lang="en-US" altLang="ko-KR"/>
              <a:t>1 - </a:t>
            </a:r>
            <a:r>
              <a:rPr lang="ko-KR" altLang="en-US"/>
              <a:t>해설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6F180583-9238-4D60-99C3-B0C6B939BD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ko-KR">
                <a:latin typeface="Arial" panose="020B0604020202020204" pitchFamily="34" charset="0"/>
              </a:rPr>
              <a:t>1-3. </a:t>
            </a:r>
            <a:r>
              <a:rPr lang="ko-KR" altLang="en-US">
                <a:latin typeface="Arial" panose="020B0604020202020204" pitchFamily="34" charset="0"/>
              </a:rPr>
              <a:t>다음 중 계산 노드당 메모리 용량으로 옳은 것은</a:t>
            </a:r>
            <a:r>
              <a:rPr lang="en-US" altLang="ko-KR">
                <a:latin typeface="Arial" panose="020B0604020202020204" pitchFamily="34" charset="0"/>
              </a:rPr>
              <a:t>?</a:t>
            </a:r>
          </a:p>
          <a:p>
            <a:pPr marL="0" indent="0">
              <a:buNone/>
            </a:pPr>
            <a:r>
              <a:rPr lang="en-US" altLang="ko-KR">
                <a:latin typeface="Arial" panose="020B0604020202020204" pitchFamily="34" charset="0"/>
              </a:rPr>
              <a:t>        </a:t>
            </a:r>
            <a:r>
              <a:rPr lang="ko-KR" altLang="en-US">
                <a:latin typeface="Arial" panose="020B0604020202020204" pitchFamily="34" charset="0"/>
              </a:rPr>
              <a:t>가장 근접한 답안을 선택</a:t>
            </a:r>
            <a:endParaRPr lang="en-US" altLang="ko-KR">
              <a:latin typeface="Arial" panose="020B0604020202020204" pitchFamily="34" charset="0"/>
            </a:endParaRPr>
          </a:p>
          <a:p>
            <a:pPr marL="0" indent="0">
              <a:buNone/>
            </a:pPr>
            <a:r>
              <a:rPr lang="en-US" altLang="ko-KR" sz="2000">
                <a:latin typeface="Arial" panose="020B0604020202020204" pitchFamily="34" charset="0"/>
              </a:rPr>
              <a:t>	e. 256GB</a:t>
            </a:r>
          </a:p>
          <a:p>
            <a:pPr marL="0" indent="0">
              <a:buNone/>
            </a:pPr>
            <a:endParaRPr lang="ko-KR" altLang="en-US">
              <a:latin typeface="Arial" panose="020B0604020202020204" pitchFamily="34" charset="0"/>
            </a:endParaRP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A7EB30BE-94EC-48A0-A13A-258550CDAD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993" y="3610252"/>
            <a:ext cx="8506014" cy="1167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750750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576C3F8-A997-49E5-964C-51F477FA7C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과제</a:t>
            </a:r>
            <a:r>
              <a:rPr lang="en-US" altLang="ko-KR"/>
              <a:t>1 - </a:t>
            </a:r>
            <a:r>
              <a:rPr lang="ko-KR" altLang="en-US"/>
              <a:t>해설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6F180583-9238-4D60-99C3-B0C6B939BD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1800" dirty="0">
                <a:latin typeface="Arial" panose="020B0604020202020204" pitchFamily="34" charset="0"/>
              </a:rPr>
              <a:t>2. </a:t>
            </a:r>
            <a:r>
              <a:rPr lang="ko-KR" altLang="en-US" sz="1800" dirty="0">
                <a:latin typeface="Arial" panose="020B0604020202020204" pitchFamily="34" charset="0"/>
              </a:rPr>
              <a:t>실습 서버</a:t>
            </a:r>
            <a:r>
              <a:rPr lang="en-US" altLang="ko-KR" sz="1800" dirty="0">
                <a:latin typeface="Arial" panose="020B0604020202020204" pitchFamily="34" charset="0"/>
              </a:rPr>
              <a:t> </a:t>
            </a:r>
            <a:r>
              <a:rPr lang="ko-KR" altLang="en-US" sz="1800" dirty="0">
                <a:latin typeface="Arial" panose="020B0604020202020204" pitchFamily="34" charset="0"/>
              </a:rPr>
              <a:t>계산 노드에 장착된 </a:t>
            </a:r>
            <a:r>
              <a:rPr lang="en-US" altLang="ko-KR" sz="1800" dirty="0">
                <a:latin typeface="Arial" panose="020B0604020202020204" pitchFamily="34" charset="0"/>
              </a:rPr>
              <a:t>CPU 1</a:t>
            </a:r>
            <a:r>
              <a:rPr lang="ko-KR" altLang="en-US" sz="1800" dirty="0">
                <a:latin typeface="Arial" panose="020B0604020202020204" pitchFamily="34" charset="0"/>
              </a:rPr>
              <a:t>개의 </a:t>
            </a:r>
            <a:r>
              <a:rPr lang="en-US" altLang="ko-KR" sz="1800" dirty="0">
                <a:latin typeface="Arial" panose="020B0604020202020204" pitchFamily="34" charset="0"/>
              </a:rPr>
              <a:t>Theoretical peak FLOPS </a:t>
            </a:r>
            <a:r>
              <a:rPr lang="ko-KR" altLang="en-US" sz="1800" dirty="0">
                <a:latin typeface="Arial" panose="020B0604020202020204" pitchFamily="34" charset="0"/>
              </a:rPr>
              <a:t>를 계산하기</a:t>
            </a:r>
            <a:endParaRPr lang="en-US" altLang="ko-KR" sz="1800" dirty="0">
              <a:latin typeface="Arial" panose="020B0604020202020204" pitchFamily="34" charset="0"/>
            </a:endParaRPr>
          </a:p>
          <a:p>
            <a:r>
              <a:rPr lang="en-US" altLang="ko-KR" sz="1800" dirty="0">
                <a:latin typeface="Arial" panose="020B0604020202020204" pitchFamily="34" charset="0"/>
              </a:rPr>
              <a:t>Theoretical peak FLOPS = </a:t>
            </a:r>
            <a:r>
              <a:rPr lang="ko-KR" altLang="en-US" sz="1800" dirty="0">
                <a:latin typeface="Arial" panose="020B0604020202020204" pitchFamily="34" charset="0"/>
              </a:rPr>
              <a:t>이론상 최대 연산 성능</a:t>
            </a:r>
            <a:endParaRPr lang="en-US" altLang="ko-KR" sz="1800" dirty="0">
              <a:latin typeface="Arial" panose="020B0604020202020204" pitchFamily="34" charset="0"/>
            </a:endParaRPr>
          </a:p>
          <a:p>
            <a:pPr marL="0" indent="0">
              <a:buNone/>
            </a:pPr>
            <a:r>
              <a:rPr lang="en-US" altLang="ko-KR" sz="1800" dirty="0">
                <a:latin typeface="Arial" panose="020B0604020202020204" pitchFamily="34" charset="0"/>
              </a:rPr>
              <a:t>(Clock frequency) x (# of cores) x (# instruction / cycle) x (# op / instruction)</a:t>
            </a:r>
          </a:p>
        </p:txBody>
      </p:sp>
      <p:pic>
        <p:nvPicPr>
          <p:cNvPr id="4" name="Picture 2" descr="https://slurm.schedmd.com/mc_support.gif">
            <a:extLst>
              <a:ext uri="{FF2B5EF4-FFF2-40B4-BE49-F238E27FC236}">
                <a16:creationId xmlns:a16="http://schemas.microsoft.com/office/drawing/2014/main" id="{5789A424-91D7-4109-A025-199F9B3AE2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6688" y="3131618"/>
            <a:ext cx="3508551" cy="28622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9A083B2-CFF7-4072-AE25-F8D526BBD637}"/>
              </a:ext>
            </a:extLst>
          </p:cNvPr>
          <p:cNvSpPr txBox="1"/>
          <p:nvPr/>
        </p:nvSpPr>
        <p:spPr>
          <a:xfrm>
            <a:off x="5242121" y="6608743"/>
            <a:ext cx="327322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/>
              <a:t>https://slurm.schedmd.com/mc_support.html</a:t>
            </a:r>
            <a:endParaRPr lang="ko-KR" altLang="en-US" sz="1100" dirty="0"/>
          </a:p>
        </p:txBody>
      </p:sp>
    </p:spTree>
    <p:extLst>
      <p:ext uri="{BB962C8B-B14F-4D97-AF65-F5344CB8AC3E}">
        <p14:creationId xmlns:p14="http://schemas.microsoft.com/office/powerpoint/2010/main" val="63231501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576C3F8-A997-49E5-964C-51F477FA7C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과제</a:t>
            </a:r>
            <a:r>
              <a:rPr lang="en-US" altLang="ko-KR"/>
              <a:t>1 - </a:t>
            </a:r>
            <a:r>
              <a:rPr lang="ko-KR" altLang="en-US"/>
              <a:t>해설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6F180583-9238-4D60-99C3-B0C6B939BD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1800">
                <a:latin typeface="Arial" panose="020B0604020202020204" pitchFamily="34" charset="0"/>
              </a:rPr>
              <a:t>2. </a:t>
            </a:r>
            <a:r>
              <a:rPr lang="ko-KR" altLang="en-US" sz="1800">
                <a:latin typeface="Arial" panose="020B0604020202020204" pitchFamily="34" charset="0"/>
              </a:rPr>
              <a:t>실습 서버</a:t>
            </a:r>
            <a:r>
              <a:rPr lang="en-US" altLang="ko-KR" sz="1800">
                <a:latin typeface="Arial" panose="020B0604020202020204" pitchFamily="34" charset="0"/>
              </a:rPr>
              <a:t> </a:t>
            </a:r>
            <a:r>
              <a:rPr lang="ko-KR" altLang="en-US" sz="1800">
                <a:latin typeface="Arial" panose="020B0604020202020204" pitchFamily="34" charset="0"/>
              </a:rPr>
              <a:t>계산 노드에 장착된 </a:t>
            </a:r>
            <a:r>
              <a:rPr lang="en-US" altLang="ko-KR" sz="1800">
                <a:latin typeface="Arial" panose="020B0604020202020204" pitchFamily="34" charset="0"/>
              </a:rPr>
              <a:t>CPU 1</a:t>
            </a:r>
            <a:r>
              <a:rPr lang="ko-KR" altLang="en-US" sz="1800">
                <a:latin typeface="Arial" panose="020B0604020202020204" pitchFamily="34" charset="0"/>
              </a:rPr>
              <a:t>개의 </a:t>
            </a:r>
            <a:r>
              <a:rPr lang="en-US" altLang="ko-KR" sz="1800">
                <a:latin typeface="Arial" panose="020B0604020202020204" pitchFamily="34" charset="0"/>
              </a:rPr>
              <a:t>Theoretical peak FLOPS </a:t>
            </a:r>
            <a:r>
              <a:rPr lang="ko-KR" altLang="en-US" sz="1800">
                <a:latin typeface="Arial" panose="020B0604020202020204" pitchFamily="34" charset="0"/>
              </a:rPr>
              <a:t>를 계산하기</a:t>
            </a:r>
            <a:endParaRPr lang="en-US" altLang="ko-KR" sz="1800">
              <a:latin typeface="Arial" panose="020B0604020202020204" pitchFamily="34" charset="0"/>
            </a:endParaRPr>
          </a:p>
          <a:p>
            <a:r>
              <a:rPr lang="en-US" altLang="ko-KR" sz="1800">
                <a:latin typeface="Arial" panose="020B0604020202020204" pitchFamily="34" charset="0"/>
              </a:rPr>
              <a:t>Theoretical peak FLOPS = </a:t>
            </a:r>
            <a:r>
              <a:rPr lang="ko-KR" altLang="en-US" sz="1800">
                <a:latin typeface="Arial" panose="020B0604020202020204" pitchFamily="34" charset="0"/>
              </a:rPr>
              <a:t>이론상 최대 연산 성능</a:t>
            </a:r>
            <a:endParaRPr lang="en-US" altLang="ko-KR" sz="1800">
              <a:latin typeface="Arial" panose="020B0604020202020204" pitchFamily="34" charset="0"/>
            </a:endParaRPr>
          </a:p>
          <a:p>
            <a:pPr marL="0" indent="0">
              <a:buNone/>
            </a:pPr>
            <a:r>
              <a:rPr lang="en-US" altLang="ko-KR" sz="1800">
                <a:latin typeface="Arial" panose="020B0604020202020204" pitchFamily="34" charset="0"/>
              </a:rPr>
              <a:t>(Clock frequency) x (# of cores) x (# instruction / cycle) x (# op / instruction)</a:t>
            </a:r>
          </a:p>
          <a:p>
            <a:endParaRPr lang="en-US" altLang="ko-KR" sz="1800">
              <a:latin typeface="Arial" panose="020B0604020202020204" pitchFamily="34" charset="0"/>
            </a:endParaRPr>
          </a:p>
          <a:p>
            <a:r>
              <a:rPr lang="en-US" altLang="ko-KR" sz="1800">
                <a:latin typeface="Arial" panose="020B0604020202020204" pitchFamily="34" charset="0"/>
              </a:rPr>
              <a:t>Clock</a:t>
            </a:r>
            <a:r>
              <a:rPr lang="ko-KR" altLang="en-US" sz="1800">
                <a:latin typeface="Arial" panose="020B0604020202020204" pitchFamily="34" charset="0"/>
              </a:rPr>
              <a:t> </a:t>
            </a:r>
            <a:r>
              <a:rPr lang="en-US" altLang="ko-KR" sz="1800">
                <a:latin typeface="Arial" panose="020B0604020202020204" pitchFamily="34" charset="0"/>
              </a:rPr>
              <a:t>frequency = 2.10 Ghz</a:t>
            </a:r>
          </a:p>
          <a:p>
            <a:r>
              <a:rPr lang="en-US" altLang="ko-KR" sz="1800">
                <a:latin typeface="Arial" panose="020B0604020202020204" pitchFamily="34" charset="0"/>
              </a:rPr>
              <a:t># of cores = 20 (Physical core </a:t>
            </a:r>
            <a:r>
              <a:rPr lang="ko-KR" altLang="en-US" sz="1800">
                <a:latin typeface="Arial" panose="020B0604020202020204" pitchFamily="34" charset="0"/>
              </a:rPr>
              <a:t>개수</a:t>
            </a:r>
            <a:r>
              <a:rPr lang="en-US" altLang="ko-KR" sz="1800">
                <a:latin typeface="Arial" panose="020B0604020202020204" pitchFamily="34" charset="0"/>
              </a:rPr>
              <a:t>)</a:t>
            </a:r>
          </a:p>
          <a:p>
            <a:r>
              <a:rPr lang="en-US" altLang="ko-KR" sz="1800">
                <a:latin typeface="Arial" panose="020B0604020202020204" pitchFamily="34" charset="0"/>
              </a:rPr>
              <a:t># instruction / cycle = 2  (AVX512)</a:t>
            </a:r>
          </a:p>
          <a:p>
            <a:r>
              <a:rPr lang="en-US" altLang="ko-KR" sz="1800">
                <a:latin typeface="Arial" panose="020B0604020202020204" pitchFamily="34" charset="0"/>
              </a:rPr>
              <a:t># op / instruction = 32  (AVX512, FMA</a:t>
            </a:r>
            <a:r>
              <a:rPr lang="ko-KR" altLang="en-US" sz="1800">
                <a:latin typeface="Arial" panose="020B0604020202020204" pitchFamily="34" charset="0"/>
              </a:rPr>
              <a:t> 사용 </a:t>
            </a:r>
            <a:r>
              <a:rPr lang="en-US" altLang="ko-KR" sz="1800">
                <a:latin typeface="Arial" panose="020B0604020202020204" pitchFamily="34" charset="0"/>
              </a:rPr>
              <a:t>= 16</a:t>
            </a:r>
            <a:r>
              <a:rPr lang="ko-KR" altLang="en-US" sz="1800">
                <a:latin typeface="Arial" panose="020B0604020202020204" pitchFamily="34" charset="0"/>
              </a:rPr>
              <a:t>회 곱셈 </a:t>
            </a:r>
            <a:r>
              <a:rPr lang="en-US" altLang="ko-KR" sz="1800">
                <a:latin typeface="Arial" panose="020B0604020202020204" pitchFamily="34" charset="0"/>
              </a:rPr>
              <a:t>+ 16</a:t>
            </a:r>
            <a:r>
              <a:rPr lang="ko-KR" altLang="en-US" sz="1800">
                <a:latin typeface="Arial" panose="020B0604020202020204" pitchFamily="34" charset="0"/>
              </a:rPr>
              <a:t>회 덧셈</a:t>
            </a:r>
            <a:r>
              <a:rPr lang="en-US" altLang="ko-KR" sz="1800">
                <a:latin typeface="Arial" panose="020B0604020202020204" pitchFamily="34" charset="0"/>
              </a:rPr>
              <a:t>)</a:t>
            </a:r>
          </a:p>
          <a:p>
            <a:r>
              <a:rPr lang="en-US" altLang="ko-KR" sz="1800">
                <a:latin typeface="Arial" panose="020B0604020202020204" pitchFamily="34" charset="0"/>
              </a:rPr>
              <a:t>=&gt; 2.688 ~= 2.69 FP32 TFLOPS</a:t>
            </a:r>
          </a:p>
        </p:txBody>
      </p:sp>
    </p:spTree>
    <p:extLst>
      <p:ext uri="{BB962C8B-B14F-4D97-AF65-F5344CB8AC3E}">
        <p14:creationId xmlns:p14="http://schemas.microsoft.com/office/powerpoint/2010/main" val="283411376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576C3F8-A997-49E5-964C-51F477FA7C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과제</a:t>
            </a:r>
            <a:r>
              <a:rPr lang="en-US" altLang="ko-KR"/>
              <a:t>1 - </a:t>
            </a:r>
            <a:r>
              <a:rPr lang="ko-KR" altLang="en-US"/>
              <a:t>해설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6F180583-9238-4D60-99C3-B0C6B939BD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sz="1800">
                <a:latin typeface="Arial" panose="020B0604020202020204" pitchFamily="34" charset="0"/>
              </a:rPr>
              <a:t>Clock</a:t>
            </a:r>
            <a:r>
              <a:rPr lang="ko-KR" altLang="en-US" sz="1800">
                <a:latin typeface="Arial" panose="020B0604020202020204" pitchFamily="34" charset="0"/>
              </a:rPr>
              <a:t> </a:t>
            </a:r>
            <a:r>
              <a:rPr lang="en-US" altLang="ko-KR" sz="1800">
                <a:latin typeface="Arial" panose="020B0604020202020204" pitchFamily="34" charset="0"/>
              </a:rPr>
              <a:t>frequency = 2.10 Ghz</a:t>
            </a:r>
          </a:p>
          <a:p>
            <a:r>
              <a:rPr lang="en-US" altLang="ko-KR" sz="1800">
                <a:latin typeface="Arial" panose="020B0604020202020204" pitchFamily="34" charset="0"/>
              </a:rPr>
              <a:t># of cores = 20 (Physical core </a:t>
            </a:r>
            <a:r>
              <a:rPr lang="ko-KR" altLang="en-US" sz="1800">
                <a:latin typeface="Arial" panose="020B0604020202020204" pitchFamily="34" charset="0"/>
              </a:rPr>
              <a:t>개수</a:t>
            </a:r>
            <a:r>
              <a:rPr lang="en-US" altLang="ko-KR" sz="1800">
                <a:latin typeface="Arial" panose="020B0604020202020204" pitchFamily="34" charset="0"/>
              </a:rPr>
              <a:t>)</a:t>
            </a:r>
          </a:p>
          <a:p>
            <a:endParaRPr lang="en-US" altLang="ko-KR" sz="1800">
              <a:latin typeface="Arial" panose="020B0604020202020204" pitchFamily="34" charset="0"/>
            </a:endParaRPr>
          </a:p>
          <a:p>
            <a:pPr marL="0" indent="0">
              <a:buNone/>
            </a:pPr>
            <a:endParaRPr lang="en-US" altLang="ko-KR" sz="1800">
              <a:latin typeface="Arial" panose="020B0604020202020204" pitchFamily="34" charset="0"/>
            </a:endParaRP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3A8890B9-51EF-4428-9EFE-94F7749C89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01" y="2162964"/>
            <a:ext cx="6998397" cy="369834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C99AD0BD-46FA-46BD-9C4F-B1F5B44857E2}"/>
              </a:ext>
            </a:extLst>
          </p:cNvPr>
          <p:cNvSpPr/>
          <p:nvPr/>
        </p:nvSpPr>
        <p:spPr>
          <a:xfrm>
            <a:off x="1072801" y="2990088"/>
            <a:ext cx="6998397" cy="173736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5404698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576C3F8-A997-49E5-964C-51F477FA7C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과제</a:t>
            </a:r>
            <a:r>
              <a:rPr lang="en-US" altLang="ko-KR"/>
              <a:t>1 - </a:t>
            </a:r>
            <a:r>
              <a:rPr lang="ko-KR" altLang="en-US"/>
              <a:t>해설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6F180583-9238-4D60-99C3-B0C6B939BD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sz="1800">
                <a:latin typeface="Arial" panose="020B0604020202020204" pitchFamily="34" charset="0"/>
              </a:rPr>
              <a:t># instruction / cycle = 2  (AVX512)</a:t>
            </a:r>
          </a:p>
          <a:p>
            <a:r>
              <a:rPr lang="en-US" altLang="ko-KR" sz="1800">
                <a:latin typeface="Arial" panose="020B0604020202020204" pitchFamily="34" charset="0"/>
              </a:rPr>
              <a:t># op / instruction = 32  (AVX512, FMA</a:t>
            </a:r>
            <a:r>
              <a:rPr lang="ko-KR" altLang="en-US" sz="1800">
                <a:latin typeface="Arial" panose="020B0604020202020204" pitchFamily="34" charset="0"/>
              </a:rPr>
              <a:t> 사용 </a:t>
            </a:r>
            <a:r>
              <a:rPr lang="en-US" altLang="ko-KR" sz="1800">
                <a:latin typeface="Arial" panose="020B0604020202020204" pitchFamily="34" charset="0"/>
              </a:rPr>
              <a:t>= 16</a:t>
            </a:r>
            <a:r>
              <a:rPr lang="ko-KR" altLang="en-US" sz="1800">
                <a:latin typeface="Arial" panose="020B0604020202020204" pitchFamily="34" charset="0"/>
              </a:rPr>
              <a:t>회 곱셈 </a:t>
            </a:r>
            <a:r>
              <a:rPr lang="en-US" altLang="ko-KR" sz="1800">
                <a:latin typeface="Arial" panose="020B0604020202020204" pitchFamily="34" charset="0"/>
              </a:rPr>
              <a:t>+ 16</a:t>
            </a:r>
            <a:r>
              <a:rPr lang="ko-KR" altLang="en-US" sz="1800">
                <a:latin typeface="Arial" panose="020B0604020202020204" pitchFamily="34" charset="0"/>
              </a:rPr>
              <a:t>회 덧셈</a:t>
            </a:r>
            <a:r>
              <a:rPr lang="en-US" altLang="ko-KR" sz="1800">
                <a:latin typeface="Arial" panose="020B0604020202020204" pitchFamily="34" charset="0"/>
              </a:rPr>
              <a:t>)</a:t>
            </a:r>
          </a:p>
          <a:p>
            <a:endParaRPr lang="en-US" altLang="ko-KR" sz="1800">
              <a:latin typeface="Arial" panose="020B0604020202020204" pitchFamily="34" charset="0"/>
            </a:endParaRPr>
          </a:p>
          <a:p>
            <a:endParaRPr lang="en-US" altLang="ko-KR" sz="1800">
              <a:latin typeface="Arial" panose="020B0604020202020204" pitchFamily="34" charset="0"/>
            </a:endParaRP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B47BFDAD-5883-428F-83E0-B41572DC79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3040" y="2177952"/>
            <a:ext cx="6217920" cy="1911721"/>
          </a:xfrm>
          <a:prstGeom prst="rect">
            <a:avLst/>
          </a:prstGeom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759100ED-2C45-4C81-8A9E-3BA4BF44C7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507" y="4034809"/>
            <a:ext cx="7887801" cy="895475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D8FBA5B-4FEC-4681-A78C-BEDEC739C983}"/>
              </a:ext>
            </a:extLst>
          </p:cNvPr>
          <p:cNvSpPr txBox="1"/>
          <p:nvPr/>
        </p:nvSpPr>
        <p:spPr>
          <a:xfrm>
            <a:off x="2450592" y="5665812"/>
            <a:ext cx="6858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1200"/>
              <a:t>https://ark.intel.com/content/www/us/en/ark/products/192437/intel-xeon-gold-6230-processor-27-5m-cache-2-10-ghz.html</a:t>
            </a:r>
          </a:p>
        </p:txBody>
      </p:sp>
    </p:spTree>
    <p:extLst>
      <p:ext uri="{BB962C8B-B14F-4D97-AF65-F5344CB8AC3E}">
        <p14:creationId xmlns:p14="http://schemas.microsoft.com/office/powerpoint/2010/main" val="31323227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576C3F8-A997-49E5-964C-51F477FA7C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과제</a:t>
            </a:r>
            <a:r>
              <a:rPr lang="en-US" altLang="ko-KR"/>
              <a:t>1 - </a:t>
            </a:r>
            <a:r>
              <a:rPr lang="ko-KR" altLang="en-US"/>
              <a:t>해설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6F180583-9238-4D60-99C3-B0C6B939BD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sz="1800">
                <a:latin typeface="Arial" panose="020B0604020202020204" pitchFamily="34" charset="0"/>
              </a:rPr>
              <a:t># instruction / cycle = 2  (AVX512)</a:t>
            </a:r>
          </a:p>
          <a:p>
            <a:r>
              <a:rPr lang="en-US" altLang="ko-KR" sz="1800">
                <a:latin typeface="Arial" panose="020B0604020202020204" pitchFamily="34" charset="0"/>
              </a:rPr>
              <a:t># op / instruction = 32  (AVX512, FMA</a:t>
            </a:r>
            <a:r>
              <a:rPr lang="ko-KR" altLang="en-US" sz="1800">
                <a:latin typeface="Arial" panose="020B0604020202020204" pitchFamily="34" charset="0"/>
              </a:rPr>
              <a:t> 사용 </a:t>
            </a:r>
            <a:r>
              <a:rPr lang="en-US" altLang="ko-KR" sz="1800">
                <a:latin typeface="Arial" panose="020B0604020202020204" pitchFamily="34" charset="0"/>
              </a:rPr>
              <a:t>= 16</a:t>
            </a:r>
            <a:r>
              <a:rPr lang="ko-KR" altLang="en-US" sz="1800">
                <a:latin typeface="Arial" panose="020B0604020202020204" pitchFamily="34" charset="0"/>
              </a:rPr>
              <a:t>회 곱셈 </a:t>
            </a:r>
            <a:r>
              <a:rPr lang="en-US" altLang="ko-KR" sz="1800">
                <a:latin typeface="Arial" panose="020B0604020202020204" pitchFamily="34" charset="0"/>
              </a:rPr>
              <a:t>+ 16</a:t>
            </a:r>
            <a:r>
              <a:rPr lang="ko-KR" altLang="en-US" sz="1800">
                <a:latin typeface="Arial" panose="020B0604020202020204" pitchFamily="34" charset="0"/>
              </a:rPr>
              <a:t>회 덧셈</a:t>
            </a:r>
            <a:r>
              <a:rPr lang="en-US" altLang="ko-KR" sz="1800">
                <a:latin typeface="Arial" panose="020B0604020202020204" pitchFamily="34" charset="0"/>
              </a:rPr>
              <a:t>)</a:t>
            </a:r>
          </a:p>
          <a:p>
            <a:endParaRPr lang="en-US" altLang="ko-KR" sz="1800">
              <a:latin typeface="Arial" panose="020B0604020202020204" pitchFamily="34" charset="0"/>
            </a:endParaRPr>
          </a:p>
          <a:p>
            <a:r>
              <a:rPr lang="en-US" altLang="ko-KR" sz="1600" b="0" i="0">
                <a:solidFill>
                  <a:srgbClr val="000000"/>
                </a:solidFill>
                <a:effectLst/>
                <a:latin typeface="Roboto Condensed" panose="020B0604020202020204" pitchFamily="2" charset="0"/>
              </a:rPr>
              <a:t>The latency and throughput of </a:t>
            </a:r>
            <a:r>
              <a:rPr lang="en-US" altLang="ko-KR" sz="1600" b="0" i="0" u="none" strike="noStrike">
                <a:solidFill>
                  <a:srgbClr val="BA0000"/>
                </a:solidFill>
                <a:effectLst/>
                <a:latin typeface="Roboto Condensed" panose="020B0604020202020204" pitchFamily="2" charset="0"/>
                <a:hlinkClick r:id="rId2" tooltip="floating point (page does not exist)"/>
              </a:rPr>
              <a:t>floating point</a:t>
            </a:r>
            <a:r>
              <a:rPr lang="en-US" altLang="ko-KR" sz="1600" b="0" i="0">
                <a:solidFill>
                  <a:srgbClr val="000000"/>
                </a:solidFill>
                <a:effectLst/>
                <a:latin typeface="Roboto Condensed" panose="020B0604020202020204" pitchFamily="2" charset="0"/>
              </a:rPr>
              <a:t> ADD, MUL, and FMA were made uniform at 4 cycles with a throughput of 2 µOPs/clock.</a:t>
            </a:r>
            <a:endParaRPr lang="en-US" altLang="ko-KR" sz="1800">
              <a:latin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D8FBA5B-4FEC-4681-A78C-BEDEC739C983}"/>
              </a:ext>
            </a:extLst>
          </p:cNvPr>
          <p:cNvSpPr txBox="1"/>
          <p:nvPr/>
        </p:nvSpPr>
        <p:spPr>
          <a:xfrm>
            <a:off x="2377816" y="5760222"/>
            <a:ext cx="6858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1200"/>
              <a:t>https://en.wikichip.org/wiki/intel/microarchitectures/cascade_lake</a:t>
            </a:r>
          </a:p>
          <a:p>
            <a:r>
              <a:rPr lang="en-US" altLang="ko-KR" sz="1200"/>
              <a:t>https://en.wikichip.org/wiki/intel/microarchitectures/skylake_(client)#Execution_engine</a:t>
            </a:r>
            <a:endParaRPr lang="ko-KR" altLang="en-US" sz="1200"/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CCA53AF3-68D3-4FD0-8A78-2BB07A5E1C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0147" y="3147313"/>
            <a:ext cx="3585203" cy="2452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0128707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576C3F8-A997-49E5-964C-51F477FA7C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과제</a:t>
            </a:r>
            <a:r>
              <a:rPr lang="en-US" altLang="ko-KR"/>
              <a:t>1 - </a:t>
            </a:r>
            <a:r>
              <a:rPr lang="ko-KR" altLang="en-US"/>
              <a:t>해설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6F180583-9238-4D60-99C3-B0C6B939BD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sz="1800">
                <a:latin typeface="Arial" panose="020B0604020202020204" pitchFamily="34" charset="0"/>
              </a:rPr>
              <a:t># instruction / cycle = 2  (AVX512)</a:t>
            </a:r>
          </a:p>
          <a:p>
            <a:r>
              <a:rPr lang="en-US" altLang="ko-KR" sz="1800">
                <a:latin typeface="Arial" panose="020B0604020202020204" pitchFamily="34" charset="0"/>
              </a:rPr>
              <a:t># op / instruction = 32  (AVX512, FMA</a:t>
            </a:r>
            <a:r>
              <a:rPr lang="ko-KR" altLang="en-US" sz="1800">
                <a:latin typeface="Arial" panose="020B0604020202020204" pitchFamily="34" charset="0"/>
              </a:rPr>
              <a:t> 사용 </a:t>
            </a:r>
            <a:r>
              <a:rPr lang="en-US" altLang="ko-KR" sz="1800">
                <a:latin typeface="Arial" panose="020B0604020202020204" pitchFamily="34" charset="0"/>
              </a:rPr>
              <a:t>= 16</a:t>
            </a:r>
            <a:r>
              <a:rPr lang="ko-KR" altLang="en-US" sz="1800">
                <a:latin typeface="Arial" panose="020B0604020202020204" pitchFamily="34" charset="0"/>
              </a:rPr>
              <a:t>회 곱셈 </a:t>
            </a:r>
            <a:r>
              <a:rPr lang="en-US" altLang="ko-KR" sz="1800">
                <a:latin typeface="Arial" panose="020B0604020202020204" pitchFamily="34" charset="0"/>
              </a:rPr>
              <a:t>+ 16</a:t>
            </a:r>
            <a:r>
              <a:rPr lang="ko-KR" altLang="en-US" sz="1800">
                <a:latin typeface="Arial" panose="020B0604020202020204" pitchFamily="34" charset="0"/>
              </a:rPr>
              <a:t>회 덧셈</a:t>
            </a:r>
            <a:r>
              <a:rPr lang="en-US" altLang="ko-KR" sz="1800">
                <a:latin typeface="Arial" panose="020B0604020202020204" pitchFamily="34" charset="0"/>
              </a:rPr>
              <a:t>)</a:t>
            </a:r>
          </a:p>
          <a:p>
            <a:endParaRPr lang="en-US" altLang="ko-KR" sz="1800">
              <a:latin typeface="Arial" panose="020B0604020202020204" pitchFamily="34" charset="0"/>
            </a:endParaRPr>
          </a:p>
          <a:p>
            <a:endParaRPr lang="en-US" altLang="ko-KR" sz="1800">
              <a:latin typeface="Arial" panose="020B0604020202020204" pitchFamily="34" charset="0"/>
            </a:endParaRP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295BED92-ECEB-4383-903B-9A403B6D3E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650" y="4169988"/>
            <a:ext cx="8284464" cy="1775841"/>
          </a:xfrm>
          <a:prstGeom prst="rect">
            <a:avLst/>
          </a:prstGeom>
          <a:ln>
            <a:solidFill>
              <a:schemeClr val="tx1"/>
            </a:solidFill>
          </a:ln>
        </p:spPr>
      </p:pic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44736F32-3842-4C2B-80E4-DED3CF5D379E}"/>
              </a:ext>
            </a:extLst>
          </p:cNvPr>
          <p:cNvCxnSpPr/>
          <p:nvPr/>
        </p:nvCxnSpPr>
        <p:spPr>
          <a:xfrm>
            <a:off x="740664" y="5175504"/>
            <a:ext cx="6498329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그림 6">
            <a:extLst>
              <a:ext uri="{FF2B5EF4-FFF2-40B4-BE49-F238E27FC236}">
                <a16:creationId xmlns:a16="http://schemas.microsoft.com/office/drawing/2014/main" id="{68A2C440-D6A5-4CF0-AE78-B5FD1ECBE6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4774" y="2006809"/>
            <a:ext cx="5994451" cy="2126603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93662012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576C3F8-A997-49E5-964C-51F477FA7C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과제</a:t>
            </a:r>
            <a:r>
              <a:rPr lang="en-US" altLang="ko-KR"/>
              <a:t>1 - </a:t>
            </a:r>
            <a:r>
              <a:rPr lang="ko-KR" altLang="en-US"/>
              <a:t>해설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6F180583-9238-4D60-99C3-B0C6B939BD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1800">
                <a:latin typeface="Arial" panose="020B0604020202020204" pitchFamily="34" charset="0"/>
              </a:rPr>
              <a:t>3. </a:t>
            </a:r>
            <a:r>
              <a:rPr lang="ko-KR" altLang="en-US" sz="1800"/>
              <a:t>다양한 타입의 수를 입력받아 이진 표현을 출력하는 프로그램을 작성</a:t>
            </a:r>
            <a:endParaRPr lang="en-US" altLang="ko-KR" sz="1800">
              <a:latin typeface="Consolas" panose="020B0609020204030204" pitchFamily="49" charset="0"/>
            </a:endParaRPr>
          </a:p>
          <a:p>
            <a:endParaRPr lang="en-US" altLang="ko-KR" sz="1800">
              <a:latin typeface="Consolas" panose="020B0609020204030204" pitchFamily="49" charset="0"/>
            </a:endParaRPr>
          </a:p>
          <a:p>
            <a:r>
              <a:rPr lang="ko-KR" altLang="en-US" sz="1800">
                <a:latin typeface="Consolas" panose="020B0609020204030204" pitchFamily="49" charset="0"/>
              </a:rPr>
              <a:t>다양한 풀이가 가능</a:t>
            </a:r>
            <a:endParaRPr lang="en-US" altLang="ko-KR" sz="1800">
              <a:latin typeface="Consolas" panose="020B0609020204030204" pitchFamily="49" charset="0"/>
            </a:endParaRPr>
          </a:p>
          <a:p>
            <a:pPr lvl="1"/>
            <a:r>
              <a:rPr lang="ko-KR" altLang="en-US" sz="1600">
                <a:latin typeface="Consolas" panose="020B0609020204030204" pitchFamily="49" charset="0"/>
              </a:rPr>
              <a:t>직접 이진 표현 변환 알고리즘을 구현</a:t>
            </a:r>
            <a:endParaRPr lang="en-US" altLang="ko-KR" sz="1600">
              <a:latin typeface="Consolas" panose="020B0609020204030204" pitchFamily="49" charset="0"/>
            </a:endParaRPr>
          </a:p>
          <a:p>
            <a:pPr lvl="1"/>
            <a:r>
              <a:rPr lang="ko-KR" altLang="en-US" sz="1600">
                <a:latin typeface="Consolas" panose="020B0609020204030204" pitchFamily="49" charset="0"/>
              </a:rPr>
              <a:t>변수에 저장된 값을 이진 표현으로 출력 </a:t>
            </a:r>
            <a:r>
              <a:rPr lang="en-US" altLang="ko-KR" sz="1600">
                <a:latin typeface="Consolas" panose="020B0609020204030204" pitchFamily="49" charset="0"/>
              </a:rPr>
              <a:t>(Union, casting </a:t>
            </a:r>
            <a:r>
              <a:rPr lang="ko-KR" altLang="en-US" sz="1600">
                <a:latin typeface="Consolas" panose="020B0609020204030204" pitchFamily="49" charset="0"/>
              </a:rPr>
              <a:t>등</a:t>
            </a:r>
            <a:r>
              <a:rPr lang="en-US" altLang="ko-KR" sz="1600">
                <a:latin typeface="Consolas" panose="020B0609020204030204" pitchFamily="49" charset="0"/>
              </a:rPr>
              <a:t>..)</a:t>
            </a:r>
          </a:p>
          <a:p>
            <a:pPr lvl="1"/>
            <a:endParaRPr lang="en-US" altLang="ko-KR" sz="1600">
              <a:latin typeface="Consolas" panose="020B0609020204030204" pitchFamily="49" charset="0"/>
            </a:endParaRPr>
          </a:p>
          <a:p>
            <a:r>
              <a:rPr lang="ko-KR" altLang="en-US" sz="1800">
                <a:latin typeface="Consolas" panose="020B0609020204030204" pitchFamily="49" charset="0"/>
              </a:rPr>
              <a:t>예시 답안을 </a:t>
            </a:r>
            <a:r>
              <a:rPr lang="en-US" altLang="ko-KR" sz="1800">
                <a:latin typeface="Consolas" panose="020B0609020204030204" pitchFamily="49" charset="0"/>
              </a:rPr>
              <a:t>/skeleton/HW1-ans </a:t>
            </a:r>
            <a:r>
              <a:rPr lang="ko-KR" altLang="en-US" sz="1800">
                <a:latin typeface="Consolas" panose="020B0609020204030204" pitchFamily="49" charset="0"/>
              </a:rPr>
              <a:t>디렉토리에 제공함</a:t>
            </a:r>
            <a:endParaRPr lang="en-US" altLang="ko-KR" sz="1800">
              <a:latin typeface="Consolas" panose="020B0609020204030204" pitchFamily="49" charset="0"/>
            </a:endParaRPr>
          </a:p>
          <a:p>
            <a:pPr marL="0" indent="0">
              <a:buNone/>
            </a:pPr>
            <a:endParaRPr lang="en-US" altLang="ko-KR" sz="1800">
              <a:latin typeface="Arial" panose="020B0604020202020204" pitchFamily="34" charset="0"/>
            </a:endParaRPr>
          </a:p>
          <a:p>
            <a:pPr marL="0" indent="0">
              <a:buNone/>
            </a:pPr>
            <a:endParaRPr lang="ko-KR" altLang="en-US" sz="1800">
              <a:latin typeface="Arial" panose="020B0604020202020204" pitchFamily="34" charset="0"/>
            </a:endParaRPr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1CD55464-7256-4146-A697-F1B01CB408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0418" y="4166117"/>
            <a:ext cx="6143164" cy="1894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468498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9C00B58-8D67-4A83-B734-212A3C29CC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latin typeface="Arial" panose="020B0604020202020204" pitchFamily="34" charset="0"/>
                <a:cs typeface="Arial" panose="020B0604020202020204" pitchFamily="34" charset="0"/>
              </a:rPr>
              <a:t>SMT </a:t>
            </a:r>
            <a:r>
              <a:rPr lang="ko-KR" altLang="en-US">
                <a:latin typeface="Arial" panose="020B0604020202020204" pitchFamily="34" charset="0"/>
                <a:cs typeface="Arial" panose="020B0604020202020204" pitchFamily="34" charset="0"/>
              </a:rPr>
              <a:t>와 </a:t>
            </a:r>
            <a:r>
              <a:rPr lang="en-US" altLang="ko-KR">
                <a:latin typeface="Arial" panose="020B0604020202020204" pitchFamily="34" charset="0"/>
                <a:cs typeface="Arial" panose="020B0604020202020204" pitchFamily="34" charset="0"/>
              </a:rPr>
              <a:t>OS process</a:t>
            </a:r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3E9CAF4A-3914-4800-8978-9BDBE91BDE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sz="1600">
                <a:latin typeface="Arial" panose="020B0604020202020204" pitchFamily="34" charset="0"/>
                <a:cs typeface="Arial" panose="020B0604020202020204" pitchFamily="34" charset="0"/>
              </a:rPr>
              <a:t>SMT: hardware</a:t>
            </a:r>
            <a:r>
              <a:rPr lang="ko-KR" altLang="en-US" sz="16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sz="1600">
                <a:latin typeface="Arial" panose="020B0604020202020204" pitchFamily="34" charset="0"/>
                <a:cs typeface="Arial" panose="020B0604020202020204" pitchFamily="34" charset="0"/>
              </a:rPr>
              <a:t>multithreading (a.k.a. Intel’s Hyperthreading)</a:t>
            </a:r>
          </a:p>
          <a:p>
            <a:pPr lvl="1"/>
            <a:r>
              <a:rPr lang="en-US" altLang="ko-KR" sz="1400">
                <a:latin typeface="Arial" panose="020B0604020202020204" pitchFamily="34" charset="0"/>
                <a:cs typeface="Arial" panose="020B0604020202020204" pitchFamily="34" charset="0"/>
              </a:rPr>
              <a:t>OS</a:t>
            </a:r>
            <a:r>
              <a:rPr lang="ko-KR" altLang="en-US" sz="1400">
                <a:latin typeface="Arial" panose="020B0604020202020204" pitchFamily="34" charset="0"/>
                <a:cs typeface="Arial" panose="020B0604020202020204" pitchFamily="34" charset="0"/>
              </a:rPr>
              <a:t> 에서 관리하는 프로세스와는 관련이 없음</a:t>
            </a:r>
            <a:endParaRPr lang="en-US" altLang="ko-KR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US" altLang="ko-KR" sz="16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ko-KR" sz="1600">
                <a:latin typeface="Arial" panose="020B0604020202020204" pitchFamily="34" charset="0"/>
                <a:cs typeface="Arial" panose="020B0604020202020204" pitchFamily="34" charset="0"/>
              </a:rPr>
              <a:t>CPU (Physical core) </a:t>
            </a:r>
            <a:r>
              <a:rPr lang="ko-KR" altLang="en-US" sz="1600">
                <a:latin typeface="Arial" panose="020B0604020202020204" pitchFamily="34" charset="0"/>
                <a:cs typeface="Arial" panose="020B0604020202020204" pitchFamily="34" charset="0"/>
              </a:rPr>
              <a:t>입장에서는 </a:t>
            </a:r>
            <a:r>
              <a:rPr lang="en-US" altLang="ko-KR" sz="1600">
                <a:latin typeface="Arial" panose="020B0604020202020204" pitchFamily="34" charset="0"/>
                <a:cs typeface="Arial" panose="020B0604020202020204" pitchFamily="34" charset="0"/>
              </a:rPr>
              <a:t>OS </a:t>
            </a:r>
            <a:r>
              <a:rPr lang="ko-KR" altLang="en-US" sz="1600">
                <a:latin typeface="Arial" panose="020B0604020202020204" pitchFamily="34" charset="0"/>
                <a:cs typeface="Arial" panose="020B0604020202020204" pitchFamily="34" charset="0"/>
              </a:rPr>
              <a:t>가 관리하는 프로세스 중 어떤 것을 실행하는지 중요치 않음</a:t>
            </a:r>
            <a:endParaRPr lang="en-US" altLang="ko-KR" sz="16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altLang="ko-KR" sz="16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ko-KR" altLang="en-US" sz="1600">
                <a:latin typeface="Arial" panose="020B0604020202020204" pitchFamily="34" charset="0"/>
                <a:cs typeface="Arial" panose="020B0604020202020204" pitchFamily="34" charset="0"/>
              </a:rPr>
              <a:t>같은 </a:t>
            </a:r>
            <a:r>
              <a:rPr lang="en-US" altLang="ko-KR" sz="1600">
                <a:latin typeface="Arial" panose="020B0604020202020204" pitchFamily="34" charset="0"/>
                <a:cs typeface="Arial" panose="020B0604020202020204" pitchFamily="34" charset="0"/>
              </a:rPr>
              <a:t>physical core </a:t>
            </a:r>
            <a:r>
              <a:rPr lang="ko-KR" altLang="en-US" sz="1600">
                <a:latin typeface="Arial" panose="020B0604020202020204" pitchFamily="34" charset="0"/>
                <a:cs typeface="Arial" panose="020B0604020202020204" pitchFamily="34" charset="0"/>
              </a:rPr>
              <a:t>의 두 </a:t>
            </a:r>
            <a:r>
              <a:rPr lang="en-US" altLang="ko-KR" sz="1600">
                <a:latin typeface="Arial" panose="020B0604020202020204" pitchFamily="34" charset="0"/>
                <a:cs typeface="Arial" panose="020B0604020202020204" pitchFamily="34" charset="0"/>
              </a:rPr>
              <a:t>logical core </a:t>
            </a:r>
            <a:r>
              <a:rPr lang="ko-KR" altLang="en-US" sz="1600">
                <a:latin typeface="Arial" panose="020B0604020202020204" pitchFamily="34" charset="0"/>
                <a:cs typeface="Arial" panose="020B0604020202020204" pitchFamily="34" charset="0"/>
              </a:rPr>
              <a:t>가 서로 다른 프로세스의 스레드를 실행 가능</a:t>
            </a:r>
          </a:p>
        </p:txBody>
      </p:sp>
    </p:spTree>
    <p:extLst>
      <p:ext uri="{BB962C8B-B14F-4D97-AF65-F5344CB8AC3E}">
        <p14:creationId xmlns:p14="http://schemas.microsoft.com/office/powerpoint/2010/main" val="42490273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사용자 지정 1">
      <a:majorFont>
        <a:latin typeface="nanu"/>
        <a:ea typeface="NanumGothic"/>
        <a:cs typeface=""/>
      </a:majorFont>
      <a:minorFont>
        <a:latin typeface="NanumGothic"/>
        <a:ea typeface="NanumGothic"/>
        <a:cs typeface="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13353</TotalTime>
  <Words>1436</Words>
  <Application>Microsoft Office PowerPoint</Application>
  <PresentationFormat>화면 슬라이드 쇼(4:3)</PresentationFormat>
  <Paragraphs>176</Paragraphs>
  <Slides>27</Slides>
  <Notes>2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27</vt:i4>
      </vt:variant>
    </vt:vector>
  </HeadingPairs>
  <TitlesOfParts>
    <vt:vector size="33" baseType="lpstr">
      <vt:lpstr>Consolas</vt:lpstr>
      <vt:lpstr>Arial</vt:lpstr>
      <vt:lpstr>Calibri</vt:lpstr>
      <vt:lpstr>Roboto Condensed</vt:lpstr>
      <vt:lpstr>NanumGothic</vt:lpstr>
      <vt:lpstr>Office 테마</vt:lpstr>
      <vt:lpstr>TA Session 1</vt:lpstr>
      <vt:lpstr>구성</vt:lpstr>
      <vt:lpstr>1. 실습 서버 스펙 확인</vt:lpstr>
      <vt:lpstr>1. 실습 서버 스펙 확인</vt:lpstr>
      <vt:lpstr>1. 실습 서버 스펙 확인</vt:lpstr>
      <vt:lpstr>1. 실습 서버 스펙 확인</vt:lpstr>
      <vt:lpstr>2. CPU 의 실수 연산 성능 계산</vt:lpstr>
      <vt:lpstr>3. 수의 이진 표현 </vt:lpstr>
      <vt:lpstr>3. 수의 이진 표현 </vt:lpstr>
      <vt:lpstr>3. 수의 이진 표현 </vt:lpstr>
      <vt:lpstr>제출 방법 정리</vt:lpstr>
      <vt:lpstr>잘못된 제출 예시</vt:lpstr>
      <vt:lpstr>잘못된 제출 예시</vt:lpstr>
      <vt:lpstr>잘못된 제출 예시</vt:lpstr>
      <vt:lpstr>주의사항</vt:lpstr>
      <vt:lpstr>과제1 - 해설</vt:lpstr>
      <vt:lpstr>과제1 - 해설</vt:lpstr>
      <vt:lpstr>과제1 - 해설</vt:lpstr>
      <vt:lpstr>과제1 - 해설</vt:lpstr>
      <vt:lpstr>과제1 - 해설</vt:lpstr>
      <vt:lpstr>과제1 - 해설</vt:lpstr>
      <vt:lpstr>과제1 - 해설</vt:lpstr>
      <vt:lpstr>과제1 - 해설</vt:lpstr>
      <vt:lpstr>과제1 - 해설</vt:lpstr>
      <vt:lpstr>과제1 - 해설</vt:lpstr>
      <vt:lpstr>과제1 - 해설</vt:lpstr>
      <vt:lpstr>SMT 와 OS process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SamsungDS22-TASession-1</dc:title>
  <dc:creator>Lee Jaejin</dc:creator>
  <cp:lastModifiedBy>3113</cp:lastModifiedBy>
  <cp:revision>864</cp:revision>
  <dcterms:created xsi:type="dcterms:W3CDTF">2020-09-26T01:40:13Z</dcterms:created>
  <dcterms:modified xsi:type="dcterms:W3CDTF">2022-04-21T23:51:20Z</dcterms:modified>
</cp:coreProperties>
</file>