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69" r:id="rId3"/>
    <p:sldId id="282" r:id="rId4"/>
    <p:sldId id="290" r:id="rId5"/>
    <p:sldId id="292" r:id="rId6"/>
    <p:sldId id="293" r:id="rId7"/>
    <p:sldId id="294" r:id="rId8"/>
    <p:sldId id="296" r:id="rId9"/>
    <p:sldId id="276" r:id="rId10"/>
    <p:sldId id="280" r:id="rId11"/>
    <p:sldId id="288" r:id="rId12"/>
    <p:sldId id="285" r:id="rId13"/>
    <p:sldId id="284" r:id="rId14"/>
    <p:sldId id="301" r:id="rId15"/>
    <p:sldId id="277" r:id="rId16"/>
    <p:sldId id="297" r:id="rId17"/>
    <p:sldId id="298" r:id="rId18"/>
    <p:sldId id="299" r:id="rId19"/>
    <p:sldId id="300" r:id="rId20"/>
    <p:sldId id="278" r:id="rId21"/>
    <p:sldId id="279" r:id="rId22"/>
    <p:sldId id="281" r:id="rId23"/>
    <p:sldId id="286" r:id="rId24"/>
    <p:sldId id="289" r:id="rId25"/>
    <p:sldId id="275" r:id="rId26"/>
    <p:sldId id="302" r:id="rId27"/>
    <p:sldId id="303" r:id="rId28"/>
    <p:sldId id="304" r:id="rId29"/>
    <p:sldId id="306" r:id="rId30"/>
    <p:sldId id="307" r:id="rId31"/>
    <p:sldId id="305" r:id="rId32"/>
  </p:sldIdLst>
  <p:sldSz cx="9144000" cy="6858000" type="screen4x3"/>
  <p:notesSz cx="6858000" cy="9144000"/>
  <p:embeddedFontLst>
    <p:embeddedFont>
      <p:font typeface="NanumGothic" pitchFamily="2" charset="-127"/>
      <p:regular r:id="rId34"/>
      <p:bold r:id="rId35"/>
    </p:embeddedFont>
    <p:embeddedFont>
      <p:font typeface="Calibri" panose="020F0502020204030204" pitchFamily="34" charset="0"/>
      <p:regular r:id="rId36"/>
      <p:bold r:id="rId36"/>
      <p:italic r:id="rId36"/>
      <p:boldItalic r:id="rId36"/>
    </p:embeddedFont>
    <p:embeddedFont>
      <p:font typeface="Cambria Math" panose="02040503050406030204" pitchFamily="18" charset="0"/>
      <p:regular r:id="rId37"/>
    </p:embeddedFont>
    <p:embeddedFont>
      <p:font typeface="Consolas" panose="020B0609020204030204" pitchFamily="49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EAA"/>
    <a:srgbClr val="00005F"/>
    <a:srgbClr val="FFEF00"/>
    <a:srgbClr val="00007F"/>
    <a:srgbClr val="005493"/>
    <a:srgbClr val="011893"/>
    <a:srgbClr val="FFE000"/>
    <a:srgbClr val="3CA600"/>
    <a:srgbClr val="0080FF"/>
    <a:srgbClr val="A8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5" autoAdjust="0"/>
    <p:restoredTop sz="95273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243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212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05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NUL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ko-Kore-KR" altLang="en-US" smtClean="0"/>
              <a:t>05/11/2022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6708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9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6513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27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6103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28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62560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29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64916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30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2441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31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9805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 baseline="0">
                <a:latin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1pPr>
            <a:lvl2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2pPr>
            <a:lvl3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3pPr>
            <a:lvl4pPr>
              <a:lnSpc>
                <a:spcPct val="160000"/>
              </a:lnSpc>
              <a:defRPr baseline="0">
                <a:latin typeface="Arial" panose="020B0604020202020204" pitchFamily="34" charset="0"/>
              </a:defRPr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36062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794" y="6362542"/>
            <a:ext cx="4620206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68000" y="6225086"/>
            <a:ext cx="8176844" cy="632914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C4DC5004-B8AC-4D49-86E7-F6C0F62BD4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3001" y="6254603"/>
            <a:ext cx="2621793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NanumGothic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an7.org/linux/man-pages/man3/pthread_join.3.html" TargetMode="External"/><Relationship Id="rId2" Type="http://schemas.openxmlformats.org/officeDocument/2006/relationships/hyperlink" Target="https://man7.org/linux/man-pages/man3/pthread_create.3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an7.org/linux/man-pages/man3/pthread_create.3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man7.org/linux/man-pages/man3/pthread_join.3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>
                <a:ea typeface="NanumGothic" panose="020D0604000000000000" pitchFamily="50" charset="-127"/>
              </a:rPr>
              <a:t>TA Session 2</a:t>
            </a:r>
            <a:endParaRPr kumimoji="1" lang="ko-Kore-KR" altLang="en-US" sz="2800">
              <a:ea typeface="NanumGothic" panose="020D0604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/>
              <a:t>조교 김진표</a:t>
            </a:r>
            <a:r>
              <a:rPr kumimoji="1" lang="en-US" altLang="ko-KR" dirty="0"/>
              <a:t>, </a:t>
            </a:r>
            <a:r>
              <a:rPr kumimoji="1" lang="ko-KR" altLang="en-US" dirty="0"/>
              <a:t>박대영</a:t>
            </a:r>
            <a:r>
              <a:rPr kumimoji="1" lang="en-US" altLang="ko-KR" dirty="0"/>
              <a:t>, </a:t>
            </a:r>
            <a:r>
              <a:rPr kumimoji="1" lang="ko-KR" altLang="en-US" dirty="0"/>
              <a:t>신준식</a:t>
            </a:r>
            <a:r>
              <a:rPr kumimoji="1" lang="en-US" altLang="ko-KR" dirty="0"/>
              <a:t>, </a:t>
            </a:r>
            <a:r>
              <a:rPr kumimoji="1" lang="ko-KR" altLang="en-US" dirty="0"/>
              <a:t>정재훈</a:t>
            </a:r>
            <a:endParaRPr kumimoji="1" lang="en-US" altLang="en-US" dirty="0"/>
          </a:p>
          <a:p>
            <a:r>
              <a:rPr kumimoji="1" lang="en-US" altLang="en-US" dirty="0"/>
              <a:t>pp-ta@aces.snu.ac.kr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4451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51A789-9D28-4B86-BFF7-54D6B649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7E8F85-38E1-47A7-B66D-99C4CA1BE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cs typeface="Arial" panose="020B0604020202020204" pitchFamily="34" charset="0"/>
              </a:rPr>
              <a:t>오전</a:t>
            </a:r>
            <a:endParaRPr lang="en-US" altLang="ko-KR" dirty="0">
              <a:cs typeface="Arial" panose="020B0604020202020204" pitchFamily="34" charset="0"/>
            </a:endParaRPr>
          </a:p>
          <a:p>
            <a:pPr lvl="1"/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과제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해설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FMA </a:t>
            </a:r>
            <a:r>
              <a:rPr lang="en-US" altLang="ko-KR" dirty="0">
                <a:cs typeface="Arial" panose="020B0604020202020204" pitchFamily="34" charset="0"/>
              </a:rPr>
              <a:t>&amp;</a:t>
            </a:r>
            <a:r>
              <a:rPr lang="ko-KR" altLang="en-US" dirty="0">
                <a:cs typeface="Arial" panose="020B0604020202020204" pitchFamily="34" charset="0"/>
              </a:rPr>
              <a:t> </a:t>
            </a:r>
            <a:r>
              <a:rPr lang="en-US" altLang="ko-KR" dirty="0">
                <a:cs typeface="Arial" panose="020B0604020202020204" pitchFamily="34" charset="0"/>
              </a:rPr>
              <a:t>Vector</a:t>
            </a:r>
            <a:r>
              <a:rPr lang="ko-KR" altLang="en-US" dirty="0">
                <a:cs typeface="Arial" panose="020B0604020202020204" pitchFamily="34" charset="0"/>
              </a:rPr>
              <a:t> </a:t>
            </a:r>
            <a:r>
              <a:rPr lang="en-US" altLang="ko-KR" dirty="0">
                <a:cs typeface="Arial" panose="020B0604020202020204" pitchFamily="34" charset="0"/>
              </a:rPr>
              <a:t>instruction</a:t>
            </a:r>
            <a:r>
              <a:rPr lang="ko-KR" altLang="en-US" dirty="0">
                <a:cs typeface="Arial" panose="020B0604020202020204" pitchFamily="34" charset="0"/>
              </a:rPr>
              <a:t> 예제</a:t>
            </a:r>
            <a:endParaRPr lang="en-US" altLang="ko-KR" dirty="0">
              <a:cs typeface="Arial" panose="020B0604020202020204" pitchFamily="34" charset="0"/>
            </a:endParaRPr>
          </a:p>
          <a:p>
            <a:pPr lvl="1"/>
            <a:r>
              <a:rPr lang="ko-KR" altLang="en-US" dirty="0"/>
              <a:t>과제 </a:t>
            </a:r>
            <a:r>
              <a:rPr lang="en-US" altLang="ko-KR" dirty="0"/>
              <a:t>2: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Pthread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matmul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dirty="0">
              <a:cs typeface="Arial" panose="020B0604020202020204" pitchFamily="34" charset="0"/>
            </a:endParaRPr>
          </a:p>
          <a:p>
            <a:r>
              <a:rPr lang="ko-KR" altLang="en-US" dirty="0">
                <a:cs typeface="Arial" panose="020B0604020202020204" pitchFamily="34" charset="0"/>
              </a:rPr>
              <a:t>오후</a:t>
            </a:r>
            <a:endParaRPr lang="en-US" altLang="ko-KR" dirty="0">
              <a:cs typeface="Arial" panose="020B0604020202020204" pitchFamily="34" charset="0"/>
            </a:endParaRPr>
          </a:p>
          <a:p>
            <a:pPr lvl="1"/>
            <a:r>
              <a:rPr lang="en-US" altLang="ko-KR" dirty="0">
                <a:cs typeface="Arial" panose="020B0604020202020204" pitchFamily="34" charset="0"/>
              </a:rPr>
              <a:t>Cache</a:t>
            </a:r>
            <a:r>
              <a:rPr lang="ko-KR" altLang="en-US" dirty="0">
                <a:cs typeface="Arial" panose="020B0604020202020204" pitchFamily="34" charset="0"/>
              </a:rPr>
              <a:t> </a:t>
            </a:r>
            <a:r>
              <a:rPr lang="en-US" altLang="ko-KR" dirty="0">
                <a:cs typeface="Arial" panose="020B0604020202020204" pitchFamily="34" charset="0"/>
              </a:rPr>
              <a:t>optimization</a:t>
            </a:r>
          </a:p>
          <a:p>
            <a:pPr lvl="1"/>
            <a:r>
              <a:rPr lang="ko-KR" altLang="en-US" dirty="0">
                <a:cs typeface="Arial" panose="020B0604020202020204" pitchFamily="34" charset="0"/>
              </a:rPr>
              <a:t>과제</a:t>
            </a:r>
            <a:r>
              <a:rPr lang="en-US" altLang="ko-KR" dirty="0">
                <a:cs typeface="Arial" panose="020B0604020202020204" pitchFamily="34" charset="0"/>
              </a:rPr>
              <a:t>2 </a:t>
            </a:r>
            <a:r>
              <a:rPr lang="ko-KR" altLang="en-US" dirty="0">
                <a:cs typeface="Arial" panose="020B0604020202020204" pitchFamily="34" charset="0"/>
              </a:rPr>
              <a:t>진행</a:t>
            </a:r>
            <a:endParaRPr lang="en-US" altLang="ko-KR" dirty="0">
              <a:cs typeface="Arial" panose="020B0604020202020204" pitchFamily="34" charset="0"/>
            </a:endParaRPr>
          </a:p>
          <a:p>
            <a:endParaRPr lang="en-US" altLang="ko-KR" dirty="0">
              <a:cs typeface="Arial" panose="020B0604020202020204" pitchFamily="34" charset="0"/>
            </a:endParaRPr>
          </a:p>
          <a:p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5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나눔바른고딕" panose="020B0603020101020101" pitchFamily="50" charset="-127"/>
              </a:rPr>
              <a:t>FMA </a:t>
            </a:r>
            <a:r>
              <a:rPr lang="ko-KR" altLang="en-US" dirty="0">
                <a:ea typeface="나눔바른고딕" panose="020B0603020101020101" pitchFamily="50" charset="-127"/>
              </a:rPr>
              <a:t>사용 예시 </a:t>
            </a:r>
            <a:r>
              <a:rPr lang="en-US" altLang="ko-KR" dirty="0">
                <a:ea typeface="나눔바른고딕" panose="020B0603020101020101" pitchFamily="50" charset="-127"/>
              </a:rPr>
              <a:t>- Vector inner product</a:t>
            </a:r>
            <a:endParaRPr lang="ko-KR" altLang="en-US" dirty="0">
              <a:ea typeface="나눔바른고딕" panose="020B0603020101020101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2651"/>
                <a:ext cx="7886700" cy="5055202"/>
              </a:xfrm>
            </p:spPr>
            <p:txBody>
              <a:bodyPr>
                <a:normAutofit/>
              </a:bodyPr>
              <a:lstStyle/>
              <a:p>
                <a:r>
                  <a:rPr lang="pt-BR" altLang="ko-KR" dirty="0"/>
                  <a:t>Fused Multiply Add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pt-BR" altLang="ko-KR" dirty="0"/>
              </a:p>
              <a:p>
                <a:pPr lvl="1"/>
                <a:r>
                  <a:rPr lang="ko-KR" altLang="en-US" dirty="0"/>
                  <a:t>실수 곱셈과 덧셈을 한번에 수행</a:t>
                </a:r>
                <a:endParaRPr lang="en-US" altLang="ko-KR" dirty="0"/>
              </a:p>
              <a:p>
                <a:pPr lvl="1"/>
                <a:r>
                  <a:rPr lang="ko-KR" altLang="en-US" dirty="0"/>
                  <a:t>대부분의 프로세서에서 지원</a:t>
                </a:r>
                <a:endParaRPr lang="en-US" altLang="ko-KR" dirty="0"/>
              </a:p>
              <a:p>
                <a:endParaRPr lang="en-US" altLang="ko-KR" dirty="0"/>
              </a:p>
              <a:p>
                <a:r>
                  <a:rPr lang="en-US" altLang="ko-KR" dirty="0"/>
                  <a:t>Vector inner product (</a:t>
                </a:r>
                <a:r>
                  <a:rPr lang="ko-KR" altLang="en-US" dirty="0"/>
                  <a:t>벡터 내적</a:t>
                </a:r>
                <a:r>
                  <a:rPr lang="en-US" altLang="ko-K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altLang="ko-KR" dirty="0"/>
              </a:p>
              <a:p>
                <a:endParaRPr lang="pt-BR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2651"/>
                <a:ext cx="7886700" cy="5055202"/>
              </a:xfrm>
              <a:blipFill>
                <a:blip r:embed="rId2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815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나눔바른고딕" panose="020B0603020101020101" pitchFamily="50" charset="-127"/>
              </a:rPr>
              <a:t>FMA </a:t>
            </a:r>
            <a:r>
              <a:rPr lang="ko-KR" altLang="en-US" dirty="0">
                <a:ea typeface="나눔바른고딕" panose="020B0603020101020101" pitchFamily="50" charset="-127"/>
              </a:rPr>
              <a:t>사용 예시 </a:t>
            </a:r>
            <a:r>
              <a:rPr lang="en-US" altLang="ko-KR" dirty="0">
                <a:ea typeface="나눔바른고딕" panose="020B0603020101020101" pitchFamily="50" charset="-127"/>
              </a:rPr>
              <a:t>- Vector inner product</a:t>
            </a:r>
            <a:endParaRPr lang="ko-KR" altLang="en-US" dirty="0">
              <a:ea typeface="나눔바른고딕" panose="020B0603020101020101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dirty="0"/>
              <a:t>로그인 노드의 </a:t>
            </a:r>
            <a:r>
              <a:rPr lang="en-US" altLang="ko-KR" dirty="0">
                <a:latin typeface="Consolas" panose="020B0609020204030204" pitchFamily="49" charset="0"/>
              </a:rPr>
              <a:t>/skeleton/</a:t>
            </a:r>
            <a:r>
              <a:rPr lang="en-US" altLang="ko-KR" dirty="0" err="1">
                <a:latin typeface="Consolas" panose="020B0609020204030204" pitchFamily="49" charset="0"/>
              </a:rPr>
              <a:t>fma</a:t>
            </a:r>
            <a:r>
              <a:rPr lang="en-US" altLang="ko-KR" dirty="0">
                <a:latin typeface="Consolas" panose="020B0609020204030204" pitchFamily="49" charset="0"/>
              </a:rPr>
              <a:t>-example</a:t>
            </a:r>
          </a:p>
          <a:p>
            <a:pPr lvl="1"/>
            <a:r>
              <a:rPr lang="en-US" altLang="ko-KR" dirty="0" err="1">
                <a:latin typeface="Consolas" panose="020B0609020204030204" pitchFamily="49" charset="0"/>
              </a:rPr>
              <a:t>fma.c</a:t>
            </a:r>
            <a:r>
              <a:rPr lang="en-US" altLang="ko-KR" dirty="0">
                <a:latin typeface="Consolas" panose="020B0609020204030204" pitchFamily="49" charset="0"/>
              </a:rPr>
              <a:t>, run.sh</a:t>
            </a:r>
          </a:p>
          <a:p>
            <a:pPr marL="457200" lvl="1" indent="0">
              <a:buNone/>
            </a:pPr>
            <a:endParaRPr lang="en-US" altLang="ko-KR" dirty="0">
              <a:latin typeface="Consolas" panose="020B0609020204030204" pitchFamily="49" charset="0"/>
            </a:endParaRPr>
          </a:p>
          <a:p>
            <a:r>
              <a:rPr lang="ko-KR" altLang="en-US" dirty="0"/>
              <a:t>벡터 내적을 네 가지 방식으로 구현</a:t>
            </a:r>
            <a:endParaRPr lang="en-US" altLang="ko-KR" dirty="0"/>
          </a:p>
          <a:p>
            <a:pPr lvl="1"/>
            <a:r>
              <a:rPr lang="pt-BR" altLang="ko-KR" dirty="0"/>
              <a:t>naive</a:t>
            </a:r>
          </a:p>
          <a:p>
            <a:pPr lvl="1"/>
            <a:r>
              <a:rPr lang="pt-BR" altLang="ko-KR" dirty="0"/>
              <a:t>loop unrolling</a:t>
            </a:r>
          </a:p>
          <a:p>
            <a:pPr lvl="1"/>
            <a:r>
              <a:rPr lang="pt-BR" altLang="ko-KR" dirty="0"/>
              <a:t>vector instruction</a:t>
            </a:r>
          </a:p>
          <a:p>
            <a:pPr lvl="1"/>
            <a:r>
              <a:rPr lang="pt-BR" altLang="ko-KR" dirty="0"/>
              <a:t>loop unroll + vector instruction</a:t>
            </a:r>
          </a:p>
        </p:txBody>
      </p:sp>
    </p:spTree>
    <p:extLst>
      <p:ext uri="{BB962C8B-B14F-4D97-AF65-F5344CB8AC3E}">
        <p14:creationId xmlns:p14="http://schemas.microsoft.com/office/powerpoint/2010/main" val="166386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나눔바른고딕" panose="020B0603020101020101" pitchFamily="50" charset="-127"/>
              </a:rPr>
              <a:t>FMA </a:t>
            </a:r>
            <a:r>
              <a:rPr lang="ko-KR" altLang="en-US" dirty="0">
                <a:ea typeface="나눔바른고딕" panose="020B0603020101020101" pitchFamily="50" charset="-127"/>
              </a:rPr>
              <a:t>사용 예시 </a:t>
            </a:r>
            <a:r>
              <a:rPr lang="en-US" altLang="ko-KR" dirty="0">
                <a:ea typeface="나눔바른고딕" panose="020B0603020101020101" pitchFamily="50" charset="-127"/>
              </a:rPr>
              <a:t>- Vector inner product</a:t>
            </a:r>
            <a:endParaRPr lang="ko-KR" altLang="en-US" dirty="0">
              <a:ea typeface="나눔바른고딕" panose="020B0603020101020101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dirty="0"/>
              <a:t>naive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>
                <a:latin typeface="Consolas" panose="020B0609020204030204" pitchFamily="49" charset="0"/>
              </a:rPr>
              <a:t>loop unrolling</a:t>
            </a:r>
          </a:p>
          <a:p>
            <a:endParaRPr lang="en-US" altLang="ko-KR" dirty="0">
              <a:latin typeface="Consolas" panose="020B0609020204030204" pitchFamily="49" charset="0"/>
            </a:endParaRPr>
          </a:p>
          <a:p>
            <a:endParaRPr lang="pt-BR" altLang="ko-KR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232E7CA-2D68-436E-AAB7-35571EF35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18" y="1862667"/>
            <a:ext cx="6754168" cy="86689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C7D755D-3F91-4A16-8A5B-C3F51316F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268" y="3693314"/>
            <a:ext cx="5145463" cy="229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9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나눔바른고딕" panose="020B0603020101020101" pitchFamily="50" charset="-127"/>
              </a:rPr>
              <a:t>FMA </a:t>
            </a:r>
            <a:r>
              <a:rPr lang="ko-KR" altLang="en-US" dirty="0">
                <a:ea typeface="나눔바른고딕" panose="020B0603020101020101" pitchFamily="50" charset="-127"/>
              </a:rPr>
              <a:t>사용 예시 </a:t>
            </a:r>
            <a:r>
              <a:rPr lang="en-US" altLang="ko-KR" dirty="0">
                <a:ea typeface="나눔바른고딕" panose="020B0603020101020101" pitchFamily="50" charset="-127"/>
              </a:rPr>
              <a:t>- Vector inner product</a:t>
            </a:r>
            <a:endParaRPr lang="ko-KR" altLang="en-US" dirty="0">
              <a:ea typeface="나눔바른고딕" panose="020B0603020101020101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dirty="0"/>
              <a:t>vector instruction (</a:t>
            </a:r>
            <a:r>
              <a:rPr lang="en-US" altLang="ko-KR" dirty="0" err="1"/>
              <a:t>fma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1800" dirty="0">
                <a:latin typeface="Consolas" panose="020B0609020204030204" pitchFamily="49" charset="0"/>
              </a:rPr>
              <a:t>#include &lt;</a:t>
            </a:r>
            <a:r>
              <a:rPr lang="en-US" altLang="ko-KR" sz="1800" dirty="0" err="1">
                <a:latin typeface="Consolas" panose="020B0609020204030204" pitchFamily="49" charset="0"/>
              </a:rPr>
              <a:t>immintrin.h</a:t>
            </a:r>
            <a:r>
              <a:rPr lang="en-US" altLang="ko-KR" sz="1800" dirty="0">
                <a:latin typeface="Consolas" panose="020B0609020204030204" pitchFamily="49" charset="0"/>
              </a:rPr>
              <a:t>&gt; </a:t>
            </a:r>
            <a:r>
              <a:rPr lang="ko-KR" altLang="en-US" sz="1800" dirty="0">
                <a:latin typeface="Consolas" panose="020B0609020204030204" pitchFamily="49" charset="0"/>
              </a:rPr>
              <a:t>및 </a:t>
            </a:r>
            <a:r>
              <a:rPr lang="en-US" altLang="ko-KR" sz="1800" dirty="0">
                <a:latin typeface="Consolas" panose="020B0609020204030204" pitchFamily="49" charset="0"/>
              </a:rPr>
              <a:t>-</a:t>
            </a:r>
            <a:r>
              <a:rPr lang="en-US" altLang="ko-KR" sz="1800" dirty="0" err="1">
                <a:latin typeface="Consolas" panose="020B0609020204030204" pitchFamily="49" charset="0"/>
              </a:rPr>
              <a:t>mfma</a:t>
            </a:r>
            <a:r>
              <a:rPr lang="en-US" altLang="ko-KR" sz="1800" dirty="0">
                <a:latin typeface="Consolas" panose="020B0609020204030204" pitchFamily="49" charset="0"/>
              </a:rPr>
              <a:t> -mavx2 </a:t>
            </a:r>
            <a:r>
              <a:rPr lang="ko-KR" altLang="en-US" sz="1800" dirty="0">
                <a:latin typeface="Consolas" panose="020B0609020204030204" pitchFamily="49" charset="0"/>
              </a:rPr>
              <a:t>옵션을 주어 컴파일</a:t>
            </a:r>
            <a:endParaRPr lang="en-US" altLang="ko-KR" sz="1800" dirty="0">
              <a:latin typeface="Consolas" panose="020B0609020204030204" pitchFamily="49" charset="0"/>
            </a:endParaRPr>
          </a:p>
          <a:p>
            <a:r>
              <a:rPr lang="en-US" altLang="ko-KR" sz="1800" dirty="0"/>
              <a:t>load </a:t>
            </a:r>
            <a:r>
              <a:rPr lang="ko-KR" altLang="en-US" sz="1800" dirty="0"/>
              <a:t>주소는 </a:t>
            </a:r>
            <a:r>
              <a:rPr lang="en-US" altLang="ko-KR" sz="1800" dirty="0"/>
              <a:t>32byte align </a:t>
            </a:r>
            <a:r>
              <a:rPr lang="ko-KR" altLang="en-US" sz="1800" dirty="0"/>
              <a:t>되어 있어야 함</a:t>
            </a:r>
            <a:endParaRPr lang="en-US" altLang="ko-KR" sz="1800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>
              <a:latin typeface="Consolas" panose="020B0609020204030204" pitchFamily="49" charset="0"/>
            </a:endParaRPr>
          </a:p>
          <a:p>
            <a:endParaRPr lang="pt-BR" altLang="ko-KR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7B6B0E3-AFD0-4721-935E-E801F1FF9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36" y="1808570"/>
            <a:ext cx="6714885" cy="312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51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나눔바른고딕" panose="020B0603020101020101" pitchFamily="50" charset="-127"/>
              </a:rPr>
              <a:t>FMA </a:t>
            </a:r>
            <a:r>
              <a:rPr lang="ko-KR" altLang="en-US" dirty="0">
                <a:ea typeface="나눔바른고딕" panose="020B0603020101020101" pitchFamily="50" charset="-127"/>
              </a:rPr>
              <a:t>사용 예시 </a:t>
            </a:r>
            <a:r>
              <a:rPr lang="en-US" altLang="ko-KR" dirty="0">
                <a:ea typeface="나눔바른고딕" panose="020B0603020101020101" pitchFamily="50" charset="-127"/>
              </a:rPr>
              <a:t>- Vector inner product</a:t>
            </a:r>
            <a:endParaRPr lang="ko-KR" altLang="en-US" dirty="0">
              <a:ea typeface="나눔바른고딕" panose="020B0603020101020101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dirty="0">
                <a:latin typeface="Consolas" panose="020B0609020204030204" pitchFamily="49" charset="0"/>
              </a:rPr>
              <a:t>loop unrolling + vector instruction</a:t>
            </a:r>
          </a:p>
          <a:p>
            <a:endParaRPr lang="en-US" altLang="ko-KR" dirty="0">
              <a:latin typeface="Consolas" panose="020B0609020204030204" pitchFamily="49" charset="0"/>
            </a:endParaRPr>
          </a:p>
          <a:p>
            <a:endParaRPr lang="pt-BR" altLang="ko-KR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BB8D029-6603-4524-B3CC-F22775F54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58" y="1804524"/>
            <a:ext cx="5283884" cy="417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52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나눔바른고딕" panose="020B0603020101020101" pitchFamily="50" charset="-127"/>
              </a:rPr>
              <a:t>FMA </a:t>
            </a:r>
            <a:r>
              <a:rPr lang="ko-KR" altLang="en-US" dirty="0">
                <a:ea typeface="나눔바른고딕" panose="020B0603020101020101" pitchFamily="50" charset="-127"/>
              </a:rPr>
              <a:t>사용 예시 </a:t>
            </a:r>
            <a:r>
              <a:rPr lang="en-US" altLang="ko-KR" dirty="0">
                <a:ea typeface="나눔바른고딕" panose="020B0603020101020101" pitchFamily="50" charset="-127"/>
              </a:rPr>
              <a:t>- Vector inner product</a:t>
            </a:r>
            <a:endParaRPr lang="ko-KR" altLang="en-US" dirty="0">
              <a:ea typeface="나눔바른고딕" panose="020B0603020101020101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pt-BR" altLang="ko-KR" dirty="0"/>
              <a:t>run.sh </a:t>
            </a:r>
            <a:r>
              <a:rPr lang="ko-KR" altLang="en-US" dirty="0" err="1"/>
              <a:t>으로</a:t>
            </a:r>
            <a:r>
              <a:rPr lang="ko-KR" altLang="en-US" dirty="0"/>
              <a:t> 컴파일 및 실행 </a:t>
            </a:r>
            <a:r>
              <a:rPr lang="en-US" altLang="ko-KR" dirty="0"/>
              <a:t>(</a:t>
            </a:r>
            <a:r>
              <a:rPr lang="ko-KR" altLang="en-US" dirty="0"/>
              <a:t>성능 비교</a:t>
            </a:r>
            <a:r>
              <a:rPr lang="en-US" altLang="ko-KR" dirty="0"/>
              <a:t>)</a:t>
            </a:r>
            <a:endParaRPr lang="pt-BR" altLang="ko-KR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BDD4B01-A757-4D4A-B0D1-491AB03C6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983" y="1938043"/>
            <a:ext cx="4868033" cy="410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6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과제</a:t>
            </a:r>
            <a:r>
              <a:rPr lang="en-US" altLang="ko-KR" dirty="0"/>
              <a:t>2: </a:t>
            </a:r>
            <a:r>
              <a:rPr lang="en-US" altLang="ko-KR" dirty="0" err="1"/>
              <a:t>Pthread</a:t>
            </a:r>
            <a:r>
              <a:rPr lang="en-US" altLang="ko-KR" dirty="0"/>
              <a:t> </a:t>
            </a:r>
            <a:r>
              <a:rPr lang="en-US" altLang="ko-KR" dirty="0" err="1"/>
              <a:t>matmul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/>
                  <a:t>FP32 </a:t>
                </a:r>
                <a:r>
                  <a:rPr lang="ko-KR" altLang="en-US" dirty="0"/>
                  <a:t>행렬 둘을 곱하는 프로그램을 최적화</a:t>
                </a:r>
                <a:endParaRPr lang="en-US" altLang="ko-KR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altLang="ko-KR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𝑖𝐾</m:t>
                        </m:r>
                      </m:sub>
                    </m:sSub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𝐾𝑗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ko-KR" dirty="0">
                  <a:ea typeface="Cambria Math" panose="02040503050406030204" pitchFamily="18" charset="0"/>
                </a:endParaRPr>
              </a:p>
              <a:p>
                <a:endParaRPr lang="en-US" altLang="ko-KR" b="0" dirty="0">
                  <a:ea typeface="Cambria Math" panose="02040503050406030204" pitchFamily="18" charset="0"/>
                </a:endParaRPr>
              </a:p>
              <a:p>
                <a:endParaRPr lang="en-US" altLang="ko-KR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D3D83961-A19C-45B0-9D1E-551397A8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072" y="3280541"/>
            <a:ext cx="3321431" cy="29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9D56F-D2C3-4325-BB89-545E365A4958}"/>
              </a:ext>
            </a:extLst>
          </p:cNvPr>
          <p:cNvSpPr txBox="1"/>
          <p:nvPr/>
        </p:nvSpPr>
        <p:spPr>
          <a:xfrm>
            <a:off x="3355848" y="6661412"/>
            <a:ext cx="578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/>
              <a:t>https://en.wikipedia.org/wiki/Matrix_multiplication#/media/File:Matrix_multiplication_diagram_2.svg</a:t>
            </a:r>
            <a:endParaRPr lang="ko-KR" altLang="en-US" sz="900"/>
          </a:p>
        </p:txBody>
      </p:sp>
    </p:spTree>
    <p:extLst>
      <p:ext uri="{BB962C8B-B14F-4D97-AF65-F5344CB8AC3E}">
        <p14:creationId xmlns:p14="http://schemas.microsoft.com/office/powerpoint/2010/main" val="3126456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4576AA-F72E-4DC0-B5A4-48AC3ED5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/>
              <a:t>/</a:t>
            </a:r>
            <a:r>
              <a:rPr lang="en-US" altLang="ko-KR" sz="1600" dirty="0">
                <a:latin typeface="Consolas" panose="020B0609020204030204" pitchFamily="49" charset="0"/>
              </a:rPr>
              <a:t>skeleton</a:t>
            </a:r>
            <a:r>
              <a:rPr lang="en-US" altLang="ko-KR" sz="1600" dirty="0"/>
              <a:t>/HW2 </a:t>
            </a:r>
            <a:r>
              <a:rPr lang="ko-KR" altLang="en-US" sz="1600" dirty="0"/>
              <a:t>에 주어진 뼈대 코드를 각자의 홈 디렉토리로 복사해 작업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cp -r /skeleton/HW2 ~/</a:t>
            </a:r>
          </a:p>
          <a:p>
            <a:pPr lvl="1"/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en-US" altLang="ko-KR" sz="1400" dirty="0">
                <a:latin typeface="Consolas" panose="020B0609020204030204" pitchFamily="49" charset="0"/>
              </a:rPr>
              <a:t>, run.sh,</a:t>
            </a:r>
            <a:r>
              <a:rPr lang="ko-KR" altLang="en-US" sz="1400" dirty="0">
                <a:latin typeface="Consolas" panose="020B0609020204030204" pitchFamily="49" charset="0"/>
              </a:rPr>
              <a:t> </a:t>
            </a:r>
            <a:r>
              <a:rPr lang="en-US" altLang="ko-KR" sz="1400" dirty="0" err="1">
                <a:latin typeface="Consolas" panose="020B0609020204030204" pitchFamily="49" charset="0"/>
              </a:rPr>
              <a:t>main_ref</a:t>
            </a:r>
            <a:r>
              <a:rPr lang="en-US" altLang="ko-KR" sz="1400" dirty="0">
                <a:latin typeface="Consolas" panose="020B0609020204030204" pitchFamily="49" charset="0"/>
              </a:rPr>
              <a:t>, …</a:t>
            </a:r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make</a:t>
            </a:r>
            <a:r>
              <a:rPr lang="ko-KR" altLang="en-US" sz="1400" dirty="0"/>
              <a:t> 로 컴파일이 가능하도록 </a:t>
            </a:r>
            <a:r>
              <a:rPr lang="en-US" altLang="ko-KR" sz="1400" dirty="0" err="1">
                <a:latin typeface="Consolas" panose="020B0609020204030204" pitchFamily="49" charset="0"/>
              </a:rPr>
              <a:t>Makefile</a:t>
            </a:r>
            <a:r>
              <a:rPr lang="ko-KR" altLang="en-US" sz="1400" dirty="0"/>
              <a:t> 을 제공</a:t>
            </a:r>
            <a:endParaRPr lang="en-US" altLang="ko-KR" sz="1400" dirty="0"/>
          </a:p>
          <a:p>
            <a:pPr lvl="1"/>
            <a:r>
              <a:rPr lang="ko-KR" altLang="en-US" sz="1400" dirty="0"/>
              <a:t>실행을 위한 </a:t>
            </a:r>
            <a:r>
              <a:rPr lang="en-US" altLang="ko-KR" sz="1400" dirty="0">
                <a:latin typeface="Consolas" panose="020B0609020204030204" pitchFamily="49" charset="0"/>
              </a:rPr>
              <a:t>run.sh </a:t>
            </a:r>
            <a:r>
              <a:rPr lang="ko-KR" altLang="en-US" sz="1400" dirty="0"/>
              <a:t>스크립트를 제공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ko-KR" altLang="en-US" sz="1600" dirty="0"/>
              <a:t>뼈대 코드는 주어진 옵션에 상관없이 </a:t>
            </a:r>
            <a:r>
              <a:rPr lang="en-US" altLang="ko-KR" sz="1600" dirty="0"/>
              <a:t>1</a:t>
            </a:r>
            <a:r>
              <a:rPr lang="ko-KR" altLang="en-US" sz="1600" dirty="0"/>
              <a:t>개의 </a:t>
            </a:r>
            <a:r>
              <a:rPr lang="ko-KR" altLang="en-US" sz="1600" dirty="0" err="1"/>
              <a:t>스레드만을</a:t>
            </a:r>
            <a:r>
              <a:rPr lang="ko-KR" altLang="en-US" sz="1600" dirty="0"/>
              <a:t> 생성해 행렬 곱셈을 수행함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뼈대 코드를 수정해 행렬 곱셈을 최적화하는 것이 목표</a:t>
            </a:r>
            <a:endParaRPr lang="en-US" altLang="ko-KR" sz="1600" dirty="0"/>
          </a:p>
          <a:p>
            <a:pPr lvl="1"/>
            <a:r>
              <a:rPr lang="en-US" altLang="ko-KR" sz="1400" dirty="0">
                <a:latin typeface="Consolas" panose="020B0609020204030204" pitchFamily="49" charset="0"/>
              </a:rPr>
              <a:t>mat_mul.cpp </a:t>
            </a:r>
            <a:r>
              <a:rPr lang="ko-KR" altLang="en-US" sz="1400" dirty="0"/>
              <a:t>만 수정 가능</a:t>
            </a:r>
            <a:endParaRPr lang="en-US" altLang="ko-KR" sz="1400" dirty="0"/>
          </a:p>
          <a:p>
            <a:pPr lvl="1"/>
            <a:r>
              <a:rPr lang="en-US" altLang="ko-KR" sz="1400" dirty="0" err="1">
                <a:latin typeface="Consolas" panose="020B0609020204030204" pitchFamily="49" charset="0"/>
              </a:rPr>
              <a:t>mat_mul</a:t>
            </a:r>
            <a:r>
              <a:rPr lang="en-US" altLang="ko-KR" sz="1400" dirty="0"/>
              <a:t> </a:t>
            </a:r>
            <a:r>
              <a:rPr lang="ko-KR" altLang="en-US" sz="1400" dirty="0"/>
              <a:t>함수의 인자로 넘어온 </a:t>
            </a:r>
            <a:r>
              <a:rPr lang="en-US" altLang="ko-KR" sz="1400" dirty="0">
                <a:latin typeface="Consolas" panose="020B0609020204030204" pitchFamily="49" charset="0"/>
              </a:rPr>
              <a:t>_</a:t>
            </a:r>
            <a:r>
              <a:rPr lang="en-US" altLang="ko-KR" sz="1400" dirty="0" err="1">
                <a:latin typeface="Consolas" panose="020B0609020204030204" pitchFamily="49" charset="0"/>
              </a:rPr>
              <a:t>num_threads</a:t>
            </a:r>
            <a:r>
              <a:rPr lang="en-US" altLang="ko-KR" sz="1400" dirty="0">
                <a:latin typeface="Consolas" panose="020B0609020204030204" pitchFamily="49" charset="0"/>
              </a:rPr>
              <a:t> </a:t>
            </a:r>
            <a:r>
              <a:rPr lang="ko-KR" altLang="en-US" sz="1400" dirty="0"/>
              <a:t>개의 </a:t>
            </a:r>
            <a:r>
              <a:rPr lang="ko-KR" altLang="en-US" sz="1400" dirty="0" err="1"/>
              <a:t>스레드만을</a:t>
            </a:r>
            <a:r>
              <a:rPr lang="ko-KR" altLang="en-US" sz="1400" dirty="0"/>
              <a:t> 생성할 것</a:t>
            </a:r>
          </a:p>
        </p:txBody>
      </p:sp>
    </p:spTree>
    <p:extLst>
      <p:ext uri="{BB962C8B-B14F-4D97-AF65-F5344CB8AC3E}">
        <p14:creationId xmlns:p14="http://schemas.microsoft.com/office/powerpoint/2010/main" val="764816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make </a:t>
            </a:r>
            <a:r>
              <a:rPr lang="ko-KR" altLang="en-US" dirty="0"/>
              <a:t>명령으로 빌드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run</a:t>
            </a:r>
            <a:r>
              <a:rPr lang="en-US" altLang="ko-KR"/>
              <a:t>.sh, run_performance.sh, run_validate.sh</a:t>
            </a:r>
            <a:r>
              <a:rPr lang="ko-KR" altLang="en-US"/>
              <a:t> </a:t>
            </a:r>
            <a:r>
              <a:rPr lang="ko-KR" altLang="en-US" dirty="0"/>
              <a:t>으로 실행</a:t>
            </a:r>
            <a:endParaRPr lang="en-US" altLang="ko-KR" dirty="0"/>
          </a:p>
          <a:p>
            <a:pPr lvl="1"/>
            <a:r>
              <a:rPr lang="en-US" altLang="ko-KR" dirty="0" err="1"/>
              <a:t>srun</a:t>
            </a:r>
            <a:r>
              <a:rPr lang="en-US" altLang="ko-KR" dirty="0"/>
              <a:t> </a:t>
            </a:r>
            <a:r>
              <a:rPr lang="ko-KR" altLang="en-US" dirty="0"/>
              <a:t>을 통해 계산 노드에서 실행하는 커맨드</a:t>
            </a:r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2BBD7C0-4193-480A-8526-643D9ABD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30" y="1762235"/>
            <a:ext cx="7731940" cy="157853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6ABA7D6-9858-4514-8972-A90D1DE81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258" y="4662229"/>
            <a:ext cx="6325483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19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/>
              <a:t>./run.sh </a:t>
            </a:r>
            <a:r>
              <a:rPr lang="ko-KR" altLang="en-US" sz="1800" dirty="0"/>
              <a:t>을 사용해 실행</a:t>
            </a:r>
            <a:endParaRPr lang="en-US" altLang="ko-KR" sz="1800" dirty="0"/>
          </a:p>
          <a:p>
            <a:pPr lvl="1"/>
            <a:r>
              <a:rPr lang="ko-KR" altLang="en-US" sz="1600"/>
              <a:t>옵션을 주어 </a:t>
            </a:r>
            <a:r>
              <a:rPr lang="ko-KR" altLang="en-US" sz="1600" dirty="0"/>
              <a:t>실행 가능</a:t>
            </a:r>
            <a:endParaRPr lang="en-US" altLang="ko-KR" sz="1600" dirty="0"/>
          </a:p>
          <a:p>
            <a:pPr lvl="1"/>
            <a:r>
              <a:rPr lang="ko-KR" altLang="en-US" sz="1600" dirty="0"/>
              <a:t>각종 디버깅</a:t>
            </a:r>
            <a:r>
              <a:rPr lang="en-US" altLang="ko-KR" sz="1600" dirty="0"/>
              <a:t>/</a:t>
            </a:r>
            <a:r>
              <a:rPr lang="ko-KR" altLang="en-US" sz="1600" dirty="0"/>
              <a:t>성능 실험에 활용</a:t>
            </a:r>
            <a:endParaRPr lang="en-US" altLang="ko-KR" sz="1600" dirty="0"/>
          </a:p>
          <a:p>
            <a:pPr marL="457200" lvl="1" indent="0">
              <a:buNone/>
            </a:pPr>
            <a:endParaRPr lang="en-US" altLang="ko-KR" sz="16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DB35DE-BD77-4F95-B20A-2A0745A4F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33" y="2725073"/>
            <a:ext cx="4891534" cy="305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/>
              <a:t>./run_performance.</a:t>
            </a:r>
            <a:r>
              <a:rPr lang="en-US" altLang="ko-KR" sz="1800" dirty="0"/>
              <a:t>sh </a:t>
            </a:r>
            <a:r>
              <a:rPr lang="ko-KR" altLang="en-US" sz="1800" dirty="0"/>
              <a:t>을 사용해 실행</a:t>
            </a:r>
            <a:endParaRPr lang="en-US" altLang="ko-KR" sz="1800" dirty="0"/>
          </a:p>
          <a:p>
            <a:pPr lvl="1"/>
            <a:r>
              <a:rPr lang="en-US" altLang="ko-KR" sz="1600" dirty="0" err="1"/>
              <a:t>srun</a:t>
            </a:r>
            <a:r>
              <a:rPr lang="en-US" altLang="ko-KR" sz="1600" dirty="0"/>
              <a:t> </a:t>
            </a:r>
            <a:r>
              <a:rPr lang="ko-KR" altLang="en-US" sz="1600" dirty="0"/>
              <a:t>을 통해 </a:t>
            </a:r>
            <a:r>
              <a:rPr lang="ko-KR" altLang="en-US" sz="1600" b="1" dirty="0"/>
              <a:t>계산 노드에서 실행하는 </a:t>
            </a:r>
            <a:r>
              <a:rPr lang="ko-KR" altLang="en-US" sz="1600" dirty="0"/>
              <a:t>커맨드</a:t>
            </a:r>
            <a:endParaRPr lang="en-US" altLang="ko-KR" sz="1600" dirty="0"/>
          </a:p>
          <a:p>
            <a:pPr lvl="1"/>
            <a:r>
              <a:rPr lang="en-US" altLang="ko-KR" sz="1600"/>
              <a:t>20 </a:t>
            </a:r>
            <a:r>
              <a:rPr lang="en-US" altLang="ko-KR" sz="1600" dirty="0"/>
              <a:t>thread, 10 iteration, 4096 x</a:t>
            </a:r>
            <a:r>
              <a:rPr lang="ko-KR" altLang="en-US" sz="1600" dirty="0"/>
              <a:t> </a:t>
            </a:r>
            <a:r>
              <a:rPr lang="en-US" altLang="ko-KR" sz="1600" dirty="0"/>
              <a:t>4096 x 4096 </a:t>
            </a:r>
            <a:r>
              <a:rPr lang="ko-KR" altLang="en-US" sz="1600" dirty="0"/>
              <a:t>으로 실행</a:t>
            </a:r>
            <a:endParaRPr lang="en-US" altLang="ko-KR" sz="1600" dirty="0"/>
          </a:p>
          <a:p>
            <a:pPr lvl="1"/>
            <a:r>
              <a:rPr lang="ko-KR" altLang="en-US" sz="1600" dirty="0"/>
              <a:t>성능 평가 시 사용할 방법</a:t>
            </a:r>
            <a:endParaRPr lang="en-US" altLang="ko-KR" sz="1600" dirty="0"/>
          </a:p>
          <a:p>
            <a:pPr lvl="1"/>
            <a:endParaRPr lang="en-US" altLang="ko-KR" sz="1600" dirty="0"/>
          </a:p>
          <a:p>
            <a:pPr marL="457200" lvl="1" indent="0">
              <a:buNone/>
            </a:pPr>
            <a:endParaRPr lang="en-US" altLang="ko-KR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A61DC60-2015-452A-A513-3BAC46EB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970" y="3267339"/>
            <a:ext cx="4906060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5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/>
              <a:t>./run_validate.</a:t>
            </a:r>
            <a:r>
              <a:rPr lang="en-US" altLang="ko-KR" sz="1800" dirty="0"/>
              <a:t>sh </a:t>
            </a:r>
            <a:r>
              <a:rPr lang="ko-KR" altLang="en-US" sz="1800" dirty="0"/>
              <a:t>을 사용해 실행</a:t>
            </a:r>
            <a:endParaRPr lang="en-US" altLang="ko-KR" sz="1800" dirty="0"/>
          </a:p>
          <a:p>
            <a:pPr lvl="1"/>
            <a:r>
              <a:rPr lang="en-US" altLang="ko-KR" sz="1600" dirty="0" err="1"/>
              <a:t>srun</a:t>
            </a:r>
            <a:r>
              <a:rPr lang="en-US" altLang="ko-KR" sz="1600" dirty="0"/>
              <a:t> </a:t>
            </a:r>
            <a:r>
              <a:rPr lang="ko-KR" altLang="en-US" sz="1600" dirty="0"/>
              <a:t>을 통해 </a:t>
            </a:r>
            <a:r>
              <a:rPr lang="ko-KR" altLang="en-US" sz="1600" b="1" dirty="0"/>
              <a:t>계산 노드에서 </a:t>
            </a:r>
            <a:r>
              <a:rPr lang="ko-KR" altLang="en-US" sz="1600" b="1"/>
              <a:t>실행하는 </a:t>
            </a:r>
            <a:r>
              <a:rPr lang="ko-KR" altLang="en-US" sz="1600"/>
              <a:t>커맨드</a:t>
            </a:r>
            <a:endParaRPr lang="en-US" altLang="ko-KR" sz="1600"/>
          </a:p>
          <a:p>
            <a:pPr lvl="1"/>
            <a:r>
              <a:rPr lang="en-US" altLang="ko-KR" sz="1600"/>
              <a:t>10</a:t>
            </a:r>
            <a:r>
              <a:rPr lang="ko-KR" altLang="en-US" sz="1600"/>
              <a:t>개의 </a:t>
            </a:r>
            <a:r>
              <a:rPr lang="en-US" altLang="ko-KR" sz="1600"/>
              <a:t>test case</a:t>
            </a:r>
            <a:endParaRPr lang="en-US" altLang="ko-KR" sz="1600" dirty="0"/>
          </a:p>
          <a:p>
            <a:pPr lvl="1"/>
            <a:r>
              <a:rPr lang="ko-KR" altLang="en-US" sz="1600"/>
              <a:t>정확성 </a:t>
            </a:r>
            <a:r>
              <a:rPr lang="ko-KR" altLang="en-US" sz="1600" dirty="0"/>
              <a:t>평가 시 사용할 방법</a:t>
            </a:r>
            <a:endParaRPr lang="en-US" altLang="ko-KR" sz="1600" dirty="0"/>
          </a:p>
          <a:p>
            <a:pPr lvl="1"/>
            <a:endParaRPr lang="en-US" altLang="ko-KR" sz="1600" dirty="0"/>
          </a:p>
          <a:p>
            <a:pPr marL="457200" lvl="1" indent="0">
              <a:buNone/>
            </a:pPr>
            <a:endParaRPr lang="en-US" altLang="ko-KR" sz="16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446AA17-2878-412B-845E-FFCBB522E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328" y="2981763"/>
            <a:ext cx="4239761" cy="315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09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실행 예시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다양한 옵션 활용</a:t>
            </a:r>
            <a:endParaRPr lang="en-US" altLang="ko-KR" dirty="0"/>
          </a:p>
          <a:p>
            <a:pPr lvl="1"/>
            <a:r>
              <a:rPr lang="en-US" altLang="ko-KR" dirty="0"/>
              <a:t>-p : </a:t>
            </a:r>
            <a:r>
              <a:rPr lang="ko-KR" altLang="en-US" dirty="0"/>
              <a:t>디버깅을 위해 행렬 출력</a:t>
            </a:r>
            <a:endParaRPr lang="en-US" altLang="ko-KR" dirty="0"/>
          </a:p>
          <a:p>
            <a:pPr lvl="1"/>
            <a:r>
              <a:rPr lang="en-US" altLang="ko-KR" dirty="0"/>
              <a:t>-v : </a:t>
            </a:r>
            <a:r>
              <a:rPr lang="ko-KR" altLang="en-US" dirty="0" err="1"/>
              <a:t>행렬곱</a:t>
            </a:r>
            <a:r>
              <a:rPr lang="ko-KR" altLang="en-US" dirty="0"/>
              <a:t> 결과 검증</a:t>
            </a:r>
            <a:endParaRPr lang="en-US" altLang="ko-KR" dirty="0"/>
          </a:p>
          <a:p>
            <a:pPr lvl="1"/>
            <a:r>
              <a:rPr lang="en-US" altLang="ko-KR" dirty="0"/>
              <a:t>-h : help</a:t>
            </a:r>
          </a:p>
          <a:p>
            <a:pPr lvl="1"/>
            <a:r>
              <a:rPr lang="en-US" altLang="ko-KR" dirty="0"/>
              <a:t>-t : </a:t>
            </a:r>
            <a:r>
              <a:rPr lang="ko-KR" altLang="en-US" dirty="0"/>
              <a:t>스레드 개수</a:t>
            </a:r>
            <a:endParaRPr lang="en-US" altLang="ko-KR" dirty="0"/>
          </a:p>
          <a:p>
            <a:pPr lvl="1"/>
            <a:r>
              <a:rPr lang="en-US" altLang="ko-KR" dirty="0"/>
              <a:t>-n : </a:t>
            </a:r>
            <a:r>
              <a:rPr lang="ko-KR" altLang="en-US" dirty="0"/>
              <a:t>반복 실험</a:t>
            </a:r>
            <a:r>
              <a:rPr lang="en-US" altLang="ko-KR" dirty="0"/>
              <a:t> </a:t>
            </a:r>
            <a:r>
              <a:rPr lang="ko-KR" altLang="en-US" dirty="0"/>
              <a:t>횟수 </a:t>
            </a:r>
            <a:r>
              <a:rPr lang="en-US" altLang="ko-KR" dirty="0"/>
              <a:t>(iteration)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607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Pthread</a:t>
            </a:r>
            <a:r>
              <a:rPr lang="en-US" altLang="ko-KR" dirty="0"/>
              <a:t> programming</a:t>
            </a:r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72877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/>
              <a:t>스레드 생성</a:t>
            </a:r>
            <a:r>
              <a:rPr lang="en-US" altLang="ko-KR" sz="1800" dirty="0"/>
              <a:t>: </a:t>
            </a:r>
            <a:r>
              <a:rPr lang="en-US" altLang="ko-KR" sz="1800" dirty="0" err="1">
                <a:latin typeface="Consolas" panose="020B0609020204030204" pitchFamily="49" charset="0"/>
              </a:rPr>
              <a:t>pthread_create</a:t>
            </a:r>
            <a:endParaRPr lang="en-US" altLang="ko-KR" sz="1800" dirty="0">
              <a:latin typeface="Consolas" panose="020B0609020204030204" pitchFamily="49" charset="0"/>
            </a:endParaRPr>
          </a:p>
          <a:p>
            <a:pPr lvl="1"/>
            <a:r>
              <a:rPr lang="en-US" altLang="ko-KR" sz="1200" dirty="0">
                <a:latin typeface="Consolas" panose="020B0609020204030204" pitchFamily="49" charset="0"/>
                <a:hlinkClick r:id="rId2"/>
              </a:rPr>
              <a:t>https://man7.org/linux/man-pages/man3/pthread_create.3.html</a:t>
            </a:r>
            <a:endParaRPr lang="en-US" altLang="ko-KR" sz="1600" b="1" dirty="0"/>
          </a:p>
          <a:p>
            <a:r>
              <a:rPr lang="ko-KR" altLang="en-US" sz="1800" dirty="0"/>
              <a:t>다른 스레드 종료 대기</a:t>
            </a:r>
            <a:r>
              <a:rPr lang="en-US" altLang="ko-KR" sz="1800" dirty="0"/>
              <a:t>: </a:t>
            </a:r>
            <a:r>
              <a:rPr lang="en-US" altLang="ko-KR" sz="1800" dirty="0" err="1">
                <a:latin typeface="Consolas" panose="020B0609020204030204" pitchFamily="49" charset="0"/>
              </a:rPr>
              <a:t>pthread_join</a:t>
            </a:r>
            <a:endParaRPr lang="en-US" altLang="ko-KR" sz="1800" dirty="0">
              <a:latin typeface="Consolas" panose="020B0609020204030204" pitchFamily="49" charset="0"/>
            </a:endParaRPr>
          </a:p>
          <a:p>
            <a:pPr lvl="1"/>
            <a:r>
              <a:rPr lang="en-US" altLang="ko-KR" sz="1200" dirty="0">
                <a:latin typeface="Consolas" panose="020B0609020204030204" pitchFamily="49" charset="0"/>
                <a:hlinkClick r:id="rId3"/>
              </a:rPr>
              <a:t>https://man7.org/linux/man-pages/man3/pthread_join.3.html</a:t>
            </a:r>
            <a:endParaRPr lang="en-US" altLang="ko-KR" sz="1600" dirty="0"/>
          </a:p>
          <a:p>
            <a:endParaRPr lang="en-US" altLang="ko-KR" dirty="0"/>
          </a:p>
          <a:p>
            <a:r>
              <a:rPr lang="ko-KR" altLang="en-US" sz="1800" dirty="0"/>
              <a:t>뼈대 코드 참고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1C2D79C-FE33-441C-9E68-37F8A9EA6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0" y="3691263"/>
            <a:ext cx="8209370" cy="171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29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Pthread</a:t>
            </a:r>
            <a:r>
              <a:rPr lang="en-US" altLang="ko-KR" dirty="0"/>
              <a:t> programming</a:t>
            </a:r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72877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/>
              <a:t>스레드 생성</a:t>
            </a:r>
            <a:r>
              <a:rPr lang="en-US" altLang="ko-KR" sz="1800" dirty="0"/>
              <a:t>: </a:t>
            </a:r>
            <a:r>
              <a:rPr lang="en-US" altLang="ko-KR" sz="1800" dirty="0" err="1">
                <a:latin typeface="Consolas" panose="020B0609020204030204" pitchFamily="49" charset="0"/>
              </a:rPr>
              <a:t>pthread_create</a:t>
            </a:r>
            <a:endParaRPr lang="en-US" altLang="ko-KR" sz="1800" dirty="0">
              <a:latin typeface="Consolas" panose="020B0609020204030204" pitchFamily="49" charset="0"/>
            </a:endParaRPr>
          </a:p>
          <a:p>
            <a:pPr lvl="1"/>
            <a:r>
              <a:rPr lang="en-US" altLang="ko-KR" sz="1200" dirty="0">
                <a:latin typeface="Consolas" panose="020B0609020204030204" pitchFamily="49" charset="0"/>
                <a:hlinkClick r:id="rId2"/>
              </a:rPr>
              <a:t>https://man7.org/linux/man-pages/man3/pthread_create.3.html</a:t>
            </a:r>
            <a:endParaRPr lang="en-US" altLang="ko-KR" sz="16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C50D8BB-2351-46F0-BEE8-8F47F31D2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08" y="2240200"/>
            <a:ext cx="6368431" cy="237759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406FD0B-E1FC-4B9D-9DC1-27E5F2CE4076}"/>
              </a:ext>
            </a:extLst>
          </p:cNvPr>
          <p:cNvSpPr/>
          <p:nvPr/>
        </p:nvSpPr>
        <p:spPr>
          <a:xfrm>
            <a:off x="2291301" y="4604072"/>
            <a:ext cx="46326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/>
              <a:t>https://www.dcc.fc.up.pt/~edrdo/CP1819/notes/slides/pthreads.pdf</a:t>
            </a:r>
          </a:p>
        </p:txBody>
      </p:sp>
    </p:spTree>
    <p:extLst>
      <p:ext uri="{BB962C8B-B14F-4D97-AF65-F5344CB8AC3E}">
        <p14:creationId xmlns:p14="http://schemas.microsoft.com/office/powerpoint/2010/main" val="3166883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Pthread</a:t>
            </a:r>
            <a:r>
              <a:rPr lang="en-US" altLang="ko-KR" dirty="0"/>
              <a:t> programming</a:t>
            </a:r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72877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/>
              <a:t>다른 스레드 종료 대기</a:t>
            </a:r>
            <a:r>
              <a:rPr lang="en-US" altLang="ko-KR" sz="1800" dirty="0"/>
              <a:t>: </a:t>
            </a:r>
            <a:r>
              <a:rPr lang="en-US" altLang="ko-KR" sz="1800" dirty="0" err="1">
                <a:latin typeface="Consolas" panose="020B0609020204030204" pitchFamily="49" charset="0"/>
              </a:rPr>
              <a:t>pthread_join</a:t>
            </a:r>
            <a:endParaRPr lang="en-US" altLang="ko-KR" sz="1800" dirty="0">
              <a:latin typeface="Consolas" panose="020B0609020204030204" pitchFamily="49" charset="0"/>
            </a:endParaRPr>
          </a:p>
          <a:p>
            <a:pPr lvl="1"/>
            <a:r>
              <a:rPr lang="en-US" altLang="ko-KR" sz="1200" dirty="0">
                <a:latin typeface="Consolas" panose="020B0609020204030204" pitchFamily="49" charset="0"/>
                <a:hlinkClick r:id="rId2"/>
              </a:rPr>
              <a:t>https://man7.org/linux/man-pages/man3/pthread_join.3.html</a:t>
            </a:r>
            <a:endParaRPr lang="en-US" altLang="ko-KR" sz="16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B0BEFE-12AC-4BDE-9461-A6A848134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705" y="2321778"/>
            <a:ext cx="5583504" cy="262775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AD575C2-CFA7-41C0-A5B0-C7A57C265BBF}"/>
              </a:ext>
            </a:extLst>
          </p:cNvPr>
          <p:cNvSpPr/>
          <p:nvPr/>
        </p:nvSpPr>
        <p:spPr>
          <a:xfrm>
            <a:off x="2291301" y="4915616"/>
            <a:ext cx="46326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/>
              <a:t>https://www.dcc.fc.up.pt/~edrdo/CP1819/notes/slides/pthreads.pdf</a:t>
            </a:r>
          </a:p>
        </p:txBody>
      </p:sp>
    </p:spTree>
    <p:extLst>
      <p:ext uri="{BB962C8B-B14F-4D97-AF65-F5344CB8AC3E}">
        <p14:creationId xmlns:p14="http://schemas.microsoft.com/office/powerpoint/2010/main" val="695824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Pthread</a:t>
            </a:r>
            <a:r>
              <a:rPr lang="en-US" altLang="ko-KR" dirty="0"/>
              <a:t> programming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내용 개체 틀 2">
                <a:extLst>
                  <a:ext uri="{FF2B5EF4-FFF2-40B4-BE49-F238E27FC236}">
                    <a16:creationId xmlns:a16="http://schemas.microsoft.com/office/drawing/2014/main" id="{A0814944-FD7C-467E-9574-76CDDC8DA8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1072877"/>
                <a:ext cx="7886700" cy="50552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60000"/>
                  </a:lnSpc>
                  <a:spcBef>
                    <a:spcPts val="0"/>
                  </a:spcBef>
                  <a:buClr>
                    <a:srgbClr val="0052FF"/>
                  </a:buClr>
                  <a:buFont typeface="Arial" panose="020B0604020202020204" pitchFamily="34" charset="0"/>
                  <a:buChar char="•"/>
                  <a:defRPr sz="20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NanumGothic" panose="020D0604000000000000" pitchFamily="34" charset="-127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60000"/>
                  </a:lnSpc>
                  <a:spcBef>
                    <a:spcPts val="0"/>
                  </a:spcBef>
                  <a:buClr>
                    <a:srgbClr val="4180FF"/>
                  </a:buClr>
                  <a:buFont typeface="Arial" panose="020B0604020202020204" pitchFamily="34" charset="0"/>
                  <a:buChar char="•"/>
                  <a:defRPr sz="18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NanumGothic" panose="020D0604000000000000" pitchFamily="34" charset="-127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60000"/>
                  </a:lnSpc>
                  <a:spcBef>
                    <a:spcPts val="0"/>
                  </a:spcBef>
                  <a:buClr>
                    <a:srgbClr val="78ADFF"/>
                  </a:buClr>
                  <a:buFont typeface="Arial" panose="020B0604020202020204" pitchFamily="34" charset="0"/>
                  <a:buChar char="•"/>
                  <a:defRPr sz="16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NanumGothic" panose="020D0604000000000000" pitchFamily="34" charset="-127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60000"/>
                  </a:lnSpc>
                  <a:spcBef>
                    <a:spcPts val="0"/>
                  </a:spcBef>
                  <a:buClr>
                    <a:srgbClr val="A8D7FF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NanumGothic" panose="020D0604000000000000" pitchFamily="34" charset="-127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anumGothic" panose="020B0402020203020204" pitchFamily="34" charset="0"/>
                    <a:ea typeface="NanumGothic" panose="020D0604000000000000" pitchFamily="34" charset="-127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800" dirty="0"/>
                  <a:t>Hint: </a:t>
                </a:r>
                <a:r>
                  <a:rPr lang="ko-KR" altLang="en-US" sz="1800" dirty="0"/>
                  <a:t>각 스레드가 결과 행렬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altLang="ko-KR" sz="1800" dirty="0"/>
                  <a:t> </a:t>
                </a:r>
                <a:r>
                  <a:rPr lang="ko-KR" altLang="en-US" sz="1800" dirty="0"/>
                  <a:t>의 서로 다른 부분을 맡아서 계산</a:t>
                </a:r>
                <a:endParaRPr lang="en-US" altLang="ko-KR" sz="1800" dirty="0"/>
              </a:p>
              <a:p>
                <a:pPr lvl="1"/>
                <a:r>
                  <a:rPr lang="ko-KR" altLang="en-US" sz="1600" dirty="0"/>
                  <a:t>스레드끼리 안 겹치도록 작업을 어떻게 나눌 것인지</a:t>
                </a:r>
                <a:endParaRPr lang="en-US" altLang="ko-KR" sz="1600" dirty="0"/>
              </a:p>
              <a:p>
                <a:pPr lvl="1"/>
                <a:r>
                  <a:rPr lang="ko-KR" altLang="en-US" sz="1600" dirty="0"/>
                  <a:t>각 스레드의 속도를 높이는 것도 중요</a:t>
                </a:r>
                <a:endParaRPr lang="en-US" altLang="ko-KR" sz="1600" dirty="0"/>
              </a:p>
            </p:txBody>
          </p:sp>
        </mc:Choice>
        <mc:Fallback xmlns="">
          <p:sp>
            <p:nvSpPr>
              <p:cNvPr id="14" name="내용 개체 틀 2">
                <a:extLst>
                  <a:ext uri="{FF2B5EF4-FFF2-40B4-BE49-F238E27FC236}">
                    <a16:creationId xmlns:a16="http://schemas.microsoft.com/office/drawing/2014/main" id="{A0814944-FD7C-467E-9574-76CDDC8DA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072877"/>
                <a:ext cx="7886700" cy="5055202"/>
              </a:xfrm>
              <a:prstGeom prst="rect">
                <a:avLst/>
              </a:prstGeom>
              <a:blipFill>
                <a:blip r:embed="rId2"/>
                <a:stretch>
                  <a:fillRect l="-46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178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44A65-F34B-4B75-8A8B-2D7ACDEC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평가 기준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171BF0-DBC9-4C0A-B394-9FC1DE5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정확성 점수 </a:t>
            </a:r>
            <a:r>
              <a:rPr lang="en-US" altLang="ko-KR" sz="1600" dirty="0"/>
              <a:t>50%</a:t>
            </a:r>
          </a:p>
          <a:p>
            <a:pPr lvl="1"/>
            <a:r>
              <a:rPr lang="ko-KR" altLang="en-US" sz="1400" dirty="0"/>
              <a:t>무작위 </a:t>
            </a:r>
            <a:r>
              <a:rPr lang="en-US" altLang="ko-KR" sz="1400" dirty="0"/>
              <a:t>N M K </a:t>
            </a:r>
            <a:r>
              <a:rPr lang="ko-KR" altLang="en-US" sz="1400" dirty="0"/>
              <a:t>및 스레드 개수에 대해 </a:t>
            </a:r>
            <a:r>
              <a:rPr lang="en-US" altLang="ko-KR" sz="1400" dirty="0"/>
              <a:t>-v </a:t>
            </a:r>
            <a:r>
              <a:rPr lang="ko-KR" altLang="en-US" sz="1400" dirty="0"/>
              <a:t>옵션을 주어 값 검증을 통과해야 함</a:t>
            </a:r>
            <a:endParaRPr lang="en-US" altLang="ko-KR" sz="1400" dirty="0"/>
          </a:p>
          <a:p>
            <a:pPr lvl="1"/>
            <a:r>
              <a:rPr lang="ko-KR" altLang="en-US" sz="1400" dirty="0"/>
              <a:t>총 </a:t>
            </a:r>
            <a:r>
              <a:rPr lang="en-US" altLang="ko-KR" sz="1400" dirty="0"/>
              <a:t>10</a:t>
            </a:r>
            <a:r>
              <a:rPr lang="ko-KR" altLang="en-US" sz="1400" dirty="0"/>
              <a:t>개의 </a:t>
            </a:r>
            <a:r>
              <a:rPr lang="en-US" altLang="ko-KR" sz="1400" dirty="0"/>
              <a:t>test case </a:t>
            </a:r>
            <a:r>
              <a:rPr lang="ko-KR" altLang="en-US" sz="1400" dirty="0"/>
              <a:t>로 채점할 예정</a:t>
            </a:r>
            <a:endParaRPr lang="en-US" altLang="ko-KR" sz="1400" dirty="0"/>
          </a:p>
          <a:p>
            <a:pPr lvl="1"/>
            <a:r>
              <a:rPr lang="en-US" altLang="ko-KR" sz="1400" dirty="0"/>
              <a:t>N, M, K </a:t>
            </a:r>
            <a:r>
              <a:rPr lang="ko-KR" altLang="en-US" sz="1400" dirty="0"/>
              <a:t>각각은 </a:t>
            </a:r>
            <a:r>
              <a:rPr lang="en-US" altLang="ko-KR" sz="1400" dirty="0"/>
              <a:t>2048 </a:t>
            </a:r>
            <a:r>
              <a:rPr lang="ko-KR" altLang="en-US" sz="1400"/>
              <a:t>이하</a:t>
            </a:r>
            <a:r>
              <a:rPr lang="en-US" altLang="ko-KR" sz="1400"/>
              <a:t>.</a:t>
            </a:r>
          </a:p>
          <a:p>
            <a:pPr lvl="1"/>
            <a:r>
              <a:rPr lang="ko-KR" altLang="en-US" sz="1400"/>
              <a:t>스레드 </a:t>
            </a:r>
            <a:r>
              <a:rPr lang="ko-KR" altLang="en-US" sz="1400" dirty="0"/>
              <a:t>개수는 </a:t>
            </a:r>
            <a:r>
              <a:rPr lang="en-US" altLang="ko-KR" sz="1400" dirty="0"/>
              <a:t>40</a:t>
            </a:r>
            <a:r>
              <a:rPr lang="ko-KR" altLang="en-US" sz="1400" dirty="0"/>
              <a:t>개 </a:t>
            </a:r>
            <a:r>
              <a:rPr lang="ko-KR" altLang="en-US" sz="1400"/>
              <a:t>이하</a:t>
            </a:r>
            <a:r>
              <a:rPr lang="en-US" altLang="ko-KR" sz="1400"/>
              <a:t>.</a:t>
            </a:r>
            <a:endParaRPr lang="en-US" altLang="ko-KR" sz="1400" dirty="0"/>
          </a:p>
          <a:p>
            <a:endParaRPr lang="en-US" altLang="ko-KR" sz="1600" dirty="0"/>
          </a:p>
          <a:p>
            <a:r>
              <a:rPr lang="ko-KR" altLang="en-US" sz="1600" dirty="0"/>
              <a:t>성능 점수</a:t>
            </a:r>
            <a:r>
              <a:rPr lang="en-US" altLang="ko-KR" sz="1600" dirty="0"/>
              <a:t> 50%</a:t>
            </a:r>
          </a:p>
          <a:p>
            <a:pPr lvl="1"/>
            <a:r>
              <a:rPr lang="en-US" altLang="ko-KR" sz="1400" dirty="0"/>
              <a:t>1</a:t>
            </a:r>
            <a:r>
              <a:rPr lang="ko-KR" altLang="en-US" sz="1400" dirty="0"/>
              <a:t>노드 </a:t>
            </a:r>
            <a:r>
              <a:rPr lang="en-US" altLang="ko-KR" sz="1400" dirty="0"/>
              <a:t>20thread </a:t>
            </a:r>
            <a:r>
              <a:rPr lang="ko-KR" altLang="en-US" sz="1400" dirty="0"/>
              <a:t>사용</a:t>
            </a:r>
            <a:r>
              <a:rPr lang="en-US" altLang="ko-KR" sz="1400" dirty="0"/>
              <a:t>, 10 iteration, 4096 x 4096 x 4096</a:t>
            </a:r>
            <a:r>
              <a:rPr lang="ko-KR" altLang="en-US" sz="1400" dirty="0"/>
              <a:t> 기준 </a:t>
            </a:r>
            <a:r>
              <a:rPr lang="en-US" altLang="ko-KR" sz="1400" b="1" dirty="0"/>
              <a:t>200 GFLOPS </a:t>
            </a:r>
            <a:r>
              <a:rPr lang="ko-KR" altLang="en-US" sz="1400" dirty="0"/>
              <a:t>달성 시 만점</a:t>
            </a:r>
            <a:endParaRPr lang="en-US" altLang="ko-KR" sz="1400" dirty="0"/>
          </a:p>
          <a:p>
            <a:pPr lvl="1"/>
            <a:r>
              <a:rPr lang="ko-KR" altLang="en-US" sz="1400" dirty="0"/>
              <a:t>그 이하는 성능에 비례해 </a:t>
            </a:r>
            <a:r>
              <a:rPr lang="ko-KR" altLang="en-US" sz="1400"/>
              <a:t>점수 부여</a:t>
            </a:r>
            <a:endParaRPr lang="en-US" altLang="ko-KR" sz="1400"/>
          </a:p>
          <a:p>
            <a:pPr lvl="1"/>
            <a:r>
              <a:rPr lang="ko-KR" altLang="en-US" sz="1400"/>
              <a:t>답이 틀리면 </a:t>
            </a:r>
            <a:r>
              <a:rPr lang="en-US" altLang="ko-KR" sz="1400"/>
              <a:t>0</a:t>
            </a:r>
            <a:r>
              <a:rPr lang="ko-KR" altLang="en-US" sz="1400"/>
              <a:t>점 </a:t>
            </a:r>
            <a:r>
              <a:rPr lang="en-US" altLang="ko-KR" sz="1400"/>
              <a:t>(-v </a:t>
            </a:r>
            <a:r>
              <a:rPr lang="ko-KR" altLang="en-US" sz="1400"/>
              <a:t>옵션</a:t>
            </a:r>
            <a:r>
              <a:rPr lang="en-US" altLang="ko-KR" sz="1400"/>
              <a:t>)</a:t>
            </a:r>
            <a:endParaRPr lang="en-US" altLang="ko-KR" sz="1400" dirty="0"/>
          </a:p>
          <a:p>
            <a:pPr lvl="1"/>
            <a:r>
              <a:rPr lang="en-US" altLang="ko-KR" sz="1400" dirty="0"/>
              <a:t>ex. 100 GFLOPS </a:t>
            </a:r>
            <a:r>
              <a:rPr lang="ko-KR" altLang="en-US" sz="1400"/>
              <a:t>달성 시성능 </a:t>
            </a:r>
            <a:r>
              <a:rPr lang="ko-KR" altLang="en-US" sz="1400" dirty="0"/>
              <a:t>점수의 절반 부여</a:t>
            </a:r>
            <a:endParaRPr lang="en-US" altLang="ko-KR" sz="1400" dirty="0"/>
          </a:p>
          <a:p>
            <a:pPr lvl="1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15286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0078DE-0926-474C-96A5-3C14FE40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생각해 볼 것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DDDB02-C08E-4074-8620-BD01F460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8078380" cy="5055202"/>
          </a:xfrm>
        </p:spPr>
        <p:txBody>
          <a:bodyPr>
            <a:normAutofit/>
          </a:bodyPr>
          <a:lstStyle/>
          <a:p>
            <a:r>
              <a:rPr lang="en-US" altLang="ko-KR" sz="1600" dirty="0"/>
              <a:t>CPU</a:t>
            </a:r>
            <a:r>
              <a:rPr lang="ko-KR" altLang="en-US" sz="1600" dirty="0"/>
              <a:t>의 </a:t>
            </a:r>
            <a:r>
              <a:rPr lang="en-US" altLang="ko-KR" sz="1600" dirty="0"/>
              <a:t>Theoretical peak FLOPS </a:t>
            </a:r>
            <a:r>
              <a:rPr lang="ko-KR" altLang="en-US" sz="1600" dirty="0"/>
              <a:t>와 달성한 성능 비교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스레드를 </a:t>
            </a:r>
            <a:r>
              <a:rPr lang="en-US" altLang="ko-KR" sz="1600" dirty="0"/>
              <a:t>80</a:t>
            </a:r>
            <a:r>
              <a:rPr lang="ko-KR" altLang="en-US" sz="1600" dirty="0"/>
              <a:t>개 사용하였을 때</a:t>
            </a:r>
            <a:r>
              <a:rPr lang="en-US" altLang="ko-KR" sz="1600" dirty="0"/>
              <a:t>, 1 - 40</a:t>
            </a:r>
            <a:r>
              <a:rPr lang="ko-KR" altLang="en-US" sz="1600" dirty="0"/>
              <a:t>개의 스레드를 사용하였을 때와 비슷한 추세로 성능이 증가하는가</a:t>
            </a:r>
            <a:r>
              <a:rPr lang="en-US" altLang="ko-KR" sz="1600" dirty="0"/>
              <a:t>?</a:t>
            </a:r>
          </a:p>
          <a:p>
            <a:pPr lvl="1"/>
            <a:r>
              <a:rPr lang="ko-KR" altLang="en-US" sz="1400" dirty="0"/>
              <a:t>실습 서버의 </a:t>
            </a:r>
            <a:r>
              <a:rPr lang="en-US" altLang="ko-KR" sz="1400" dirty="0"/>
              <a:t>CPU </a:t>
            </a:r>
            <a:r>
              <a:rPr lang="ko-KR" altLang="en-US" sz="1400" dirty="0"/>
              <a:t>는 </a:t>
            </a:r>
            <a:r>
              <a:rPr lang="en-US" altLang="ko-KR" sz="1400" dirty="0"/>
              <a:t>SMT</a:t>
            </a:r>
            <a:r>
              <a:rPr lang="ko-KR" altLang="en-US" sz="1400" dirty="0"/>
              <a:t>가 적용되어 </a:t>
            </a:r>
            <a:r>
              <a:rPr lang="en-US" altLang="ko-KR" sz="1400" dirty="0"/>
              <a:t>physical core</a:t>
            </a:r>
            <a:r>
              <a:rPr lang="ko-KR" altLang="en-US" sz="1400" dirty="0"/>
              <a:t>는 총 </a:t>
            </a:r>
            <a:r>
              <a:rPr lang="en-US" altLang="ko-KR" sz="1400" dirty="0"/>
              <a:t>40</a:t>
            </a:r>
            <a:r>
              <a:rPr lang="ko-KR" altLang="en-US" sz="1400" dirty="0"/>
              <a:t>개이지만 </a:t>
            </a:r>
            <a:r>
              <a:rPr lang="en-US" altLang="ko-KR" sz="1400" dirty="0"/>
              <a:t>logical core</a:t>
            </a:r>
            <a:r>
              <a:rPr lang="ko-KR" altLang="en-US" sz="1400" dirty="0"/>
              <a:t>는 </a:t>
            </a:r>
            <a:r>
              <a:rPr lang="en-US" altLang="ko-KR" sz="1400" dirty="0"/>
              <a:t>80</a:t>
            </a:r>
            <a:r>
              <a:rPr lang="ko-KR" altLang="en-US" sz="1400" dirty="0"/>
              <a:t>개이다</a:t>
            </a:r>
            <a:r>
              <a:rPr lang="en-US" altLang="ko-KR" sz="1400" dirty="0"/>
              <a:t>.</a:t>
            </a:r>
          </a:p>
          <a:p>
            <a:pPr lvl="1"/>
            <a:r>
              <a:rPr lang="en-US" altLang="ko-KR" sz="1400" dirty="0"/>
              <a:t>80 </a:t>
            </a:r>
            <a:r>
              <a:rPr lang="ko-KR" altLang="en-US" sz="1400" dirty="0"/>
              <a:t>스레드 실험을 위해선 </a:t>
            </a:r>
            <a:r>
              <a:rPr lang="en-US" altLang="ko-KR" sz="1400" dirty="0"/>
              <a:t>run.sh </a:t>
            </a:r>
            <a:r>
              <a:rPr lang="ko-KR" altLang="en-US" sz="1400" dirty="0"/>
              <a:t>파일의 </a:t>
            </a:r>
            <a:r>
              <a:rPr lang="en-US" altLang="ko-KR" sz="1400" dirty="0" err="1"/>
              <a:t>numactl</a:t>
            </a:r>
            <a:r>
              <a:rPr lang="en-US" altLang="ko-KR" sz="1400" dirty="0"/>
              <a:t> --</a:t>
            </a:r>
            <a:r>
              <a:rPr lang="en-US" altLang="ko-KR" sz="1400" dirty="0" err="1"/>
              <a:t>physbind</a:t>
            </a:r>
            <a:r>
              <a:rPr lang="en-US" altLang="ko-KR" sz="1400" dirty="0"/>
              <a:t> </a:t>
            </a:r>
            <a:r>
              <a:rPr lang="ko-KR" altLang="en-US" sz="1400" dirty="0"/>
              <a:t>부분을 </a:t>
            </a:r>
            <a:r>
              <a:rPr lang="en-US" altLang="ko-KR" sz="1400" dirty="0"/>
              <a:t>0-39 </a:t>
            </a:r>
            <a:r>
              <a:rPr lang="ko-KR" altLang="en-US" sz="1400" dirty="0"/>
              <a:t>에서 </a:t>
            </a:r>
            <a:r>
              <a:rPr lang="en-US" altLang="ko-KR" sz="1400" dirty="0"/>
              <a:t>0-79</a:t>
            </a:r>
            <a:r>
              <a:rPr lang="ko-KR" altLang="en-US" sz="1400" dirty="0"/>
              <a:t>로 변경할 것</a:t>
            </a:r>
            <a:endParaRPr lang="en-US" altLang="ko-KR" sz="1400" dirty="0"/>
          </a:p>
          <a:p>
            <a:endParaRPr lang="en-US" altLang="ko-KR" sz="1600" dirty="0"/>
          </a:p>
          <a:p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14831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latin typeface="Consolas" panose="020B0609020204030204" pitchFamily="49" charset="0"/>
              </a:rPr>
              <a:t>mat_mul.cpp </a:t>
            </a:r>
            <a:r>
              <a:rPr lang="ko-KR" altLang="en-US" sz="1800" dirty="0"/>
              <a:t>만 수정 가능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다양한 행렬 크기에 대해 답이 맞는지 체크를 할 것</a:t>
            </a:r>
            <a:r>
              <a:rPr lang="en-US" altLang="ko-KR" sz="1800" dirty="0"/>
              <a:t> (-v </a:t>
            </a:r>
            <a:r>
              <a:rPr lang="ko-KR" altLang="en-US" sz="1800" dirty="0"/>
              <a:t>옵션</a:t>
            </a:r>
            <a:r>
              <a:rPr lang="en-US" altLang="ko-KR" sz="1800" dirty="0"/>
              <a:t>)</a:t>
            </a:r>
          </a:p>
          <a:p>
            <a:endParaRPr lang="en-US" altLang="ko-KR" sz="1800" dirty="0"/>
          </a:p>
          <a:p>
            <a:r>
              <a:rPr lang="ko-KR" altLang="en-US" sz="1800" dirty="0"/>
              <a:t>로그인 노드에서 성능 측정을 하지 말 것</a:t>
            </a:r>
            <a:endParaRPr lang="en-US" altLang="ko-KR" sz="1800" dirty="0"/>
          </a:p>
          <a:p>
            <a:pPr lvl="1"/>
            <a:r>
              <a:rPr lang="ko-KR" altLang="en-US" sz="1600" dirty="0"/>
              <a:t>반드시 주어진 </a:t>
            </a:r>
            <a:r>
              <a:rPr lang="en-US" altLang="ko-KR" sz="1600" dirty="0"/>
              <a:t>run.sh</a:t>
            </a:r>
            <a:r>
              <a:rPr lang="ko-KR" altLang="en-US" sz="1600" dirty="0"/>
              <a:t> 혹은 </a:t>
            </a:r>
            <a:r>
              <a:rPr lang="en-US" altLang="ko-KR" sz="1600" dirty="0" err="1"/>
              <a:t>srun</a:t>
            </a:r>
            <a:r>
              <a:rPr lang="en-US" altLang="ko-KR" sz="1600" dirty="0"/>
              <a:t> </a:t>
            </a:r>
            <a:r>
              <a:rPr lang="ko-KR" altLang="en-US" sz="1600" dirty="0"/>
              <a:t>으로 계산 노드에서 실행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329774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CC4FB7-76A1-47BD-9010-57A36603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- </a:t>
            </a:r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7896EF-E4F6-4243-9E3D-C86446C9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94" y="1055219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사용한 스레드 개수를 셀 때</a:t>
            </a:r>
            <a:r>
              <a:rPr lang="en-US" altLang="ko-KR" sz="1600" dirty="0"/>
              <a:t>, </a:t>
            </a:r>
            <a:r>
              <a:rPr lang="ko-KR" altLang="en-US" sz="1600" dirty="0"/>
              <a:t>계산을 수행한 스레드만 개수를 셈</a:t>
            </a:r>
            <a:endParaRPr lang="en-US" altLang="ko-KR" sz="1600" dirty="0"/>
          </a:p>
          <a:p>
            <a:pPr lvl="1"/>
            <a:r>
              <a:rPr lang="ko-KR" altLang="en-US" sz="1400" dirty="0"/>
              <a:t>예제 코드는 메인 스레드 </a:t>
            </a:r>
            <a:r>
              <a:rPr lang="en-US" altLang="ko-KR" sz="1400" dirty="0"/>
              <a:t>1</a:t>
            </a:r>
            <a:r>
              <a:rPr lang="ko-KR" altLang="en-US" sz="1400" dirty="0"/>
              <a:t>개 </a:t>
            </a:r>
            <a:r>
              <a:rPr lang="en-US" altLang="ko-KR" sz="1400" dirty="0"/>
              <a:t>+ </a:t>
            </a:r>
            <a:r>
              <a:rPr lang="ko-KR" altLang="en-US" sz="1400" dirty="0"/>
              <a:t>생성된 스레드 </a:t>
            </a:r>
            <a:r>
              <a:rPr lang="en-US" altLang="ko-KR" sz="1400" dirty="0"/>
              <a:t>1</a:t>
            </a:r>
            <a:r>
              <a:rPr lang="ko-KR" altLang="en-US" sz="1400" dirty="0"/>
              <a:t>개</a:t>
            </a:r>
            <a:r>
              <a:rPr lang="en-US" altLang="ko-KR" sz="1400" dirty="0"/>
              <a:t>, </a:t>
            </a:r>
            <a:r>
              <a:rPr lang="ko-KR" altLang="en-US" sz="1400" dirty="0"/>
              <a:t>총 </a:t>
            </a:r>
            <a:r>
              <a:rPr lang="en-US" altLang="ko-KR" sz="1400" dirty="0"/>
              <a:t>2</a:t>
            </a:r>
            <a:r>
              <a:rPr lang="ko-KR" altLang="en-US" sz="1400" dirty="0"/>
              <a:t>개의 스레드를 사용하지만 메인 스레드에서는 계산을 하지 않으므로 </a:t>
            </a:r>
            <a:r>
              <a:rPr lang="en-US" altLang="ko-KR" sz="1400" dirty="0"/>
              <a:t>1</a:t>
            </a:r>
            <a:r>
              <a:rPr lang="ko-KR" altLang="en-US" sz="1400" dirty="0"/>
              <a:t>개의 스레드로 취급</a:t>
            </a:r>
            <a:endParaRPr lang="en-US" altLang="ko-KR" sz="1400" dirty="0"/>
          </a:p>
          <a:p>
            <a:pPr lvl="1"/>
            <a:r>
              <a:rPr lang="ko-KR" altLang="en-US" sz="1400" dirty="0"/>
              <a:t>제출한 코드가 메인 스레드에서 계산을 수행한다면 메인 스레드도 개수에 포함된다</a:t>
            </a:r>
            <a:endParaRPr lang="en-US" altLang="ko-KR" sz="1400" dirty="0"/>
          </a:p>
          <a:p>
            <a:pPr lvl="1"/>
            <a:endParaRPr lang="en-US" altLang="ko-KR" sz="1400" dirty="0"/>
          </a:p>
          <a:p>
            <a:r>
              <a:rPr lang="ko-KR" altLang="en-US" sz="1600" dirty="0"/>
              <a:t>반드시 주어진 </a:t>
            </a:r>
            <a:r>
              <a:rPr lang="en-US" altLang="ko-KR" sz="1600" dirty="0" err="1"/>
              <a:t>num_threads</a:t>
            </a:r>
            <a:r>
              <a:rPr lang="en-US" altLang="ko-KR" sz="1600" dirty="0"/>
              <a:t> </a:t>
            </a:r>
            <a:r>
              <a:rPr lang="ko-KR" altLang="en-US" sz="1600" dirty="0"/>
              <a:t>이하의 스레드를 사용하도록 구현해야 함</a:t>
            </a:r>
            <a:endParaRPr lang="en-US" altLang="ko-KR" sz="1600" dirty="0"/>
          </a:p>
          <a:p>
            <a:pPr lvl="1"/>
            <a:r>
              <a:rPr lang="ko-KR" altLang="en-US" sz="1400" dirty="0"/>
              <a:t>몰래 더 많은 스레드를 사용해서 성능의 이득을 본 경우 </a:t>
            </a:r>
            <a:r>
              <a:rPr lang="en-US" altLang="ko-KR" sz="1400" dirty="0"/>
              <a:t>0</a:t>
            </a:r>
            <a:r>
              <a:rPr lang="ko-KR" altLang="en-US" sz="1400" dirty="0"/>
              <a:t>점 처리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 err="1"/>
              <a:t>Pthread</a:t>
            </a:r>
            <a:r>
              <a:rPr lang="en-US" altLang="ko-KR" sz="1600" dirty="0"/>
              <a:t> </a:t>
            </a:r>
            <a:r>
              <a:rPr lang="ko-KR" altLang="en-US" sz="1600" dirty="0"/>
              <a:t>이외의 병렬화 방식 </a:t>
            </a:r>
            <a:r>
              <a:rPr lang="en-US" altLang="ko-KR" sz="1600" dirty="0"/>
              <a:t>(OpenMP, MPI, OpenCL </a:t>
            </a:r>
            <a:r>
              <a:rPr lang="ko-KR" altLang="en-US" sz="1600" dirty="0"/>
              <a:t>등</a:t>
            </a:r>
            <a:r>
              <a:rPr lang="en-US" altLang="ko-KR" sz="1600" dirty="0"/>
              <a:t>) </a:t>
            </a:r>
            <a:r>
              <a:rPr lang="ko-KR" altLang="en-US" sz="1600" dirty="0"/>
              <a:t>사용 금지</a:t>
            </a:r>
            <a:endParaRPr lang="en-US" altLang="ko-KR" sz="1600" dirty="0"/>
          </a:p>
          <a:p>
            <a:pPr lvl="1"/>
            <a:r>
              <a:rPr lang="en-US" altLang="ko-KR" sz="1400" dirty="0"/>
              <a:t>Vector instruction </a:t>
            </a:r>
            <a:r>
              <a:rPr lang="ko-KR" altLang="en-US" sz="1400" dirty="0"/>
              <a:t>은 사용 가능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598210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7F0D3F-8004-4D69-991B-18B63CFE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제출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03265A-7149-4B5B-94D4-9E6694BF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각자의 홈 디렉토리에 </a:t>
            </a:r>
            <a:r>
              <a:rPr lang="en-US" altLang="ko-KR" sz="1600" dirty="0"/>
              <a:t>~/</a:t>
            </a:r>
            <a:r>
              <a:rPr lang="en-US" altLang="ko-KR" sz="1600" dirty="0">
                <a:latin typeface="Consolas" panose="020B0609020204030204" pitchFamily="49" charset="0"/>
              </a:rPr>
              <a:t>submit/HW2</a:t>
            </a:r>
            <a:r>
              <a:rPr lang="en-US" altLang="ko-KR" sz="1600" dirty="0"/>
              <a:t> </a:t>
            </a:r>
            <a:r>
              <a:rPr lang="ko-KR" altLang="en-US" sz="1600" dirty="0"/>
              <a:t>디렉토리 생성</a:t>
            </a:r>
            <a:endParaRPr lang="en-US" altLang="ko-KR" sz="1600" dirty="0"/>
          </a:p>
          <a:p>
            <a:r>
              <a:rPr lang="ko-KR" altLang="en-US" sz="1600" dirty="0"/>
              <a:t>구현한 </a:t>
            </a:r>
            <a:r>
              <a:rPr lang="en-US" altLang="ko-KR" sz="1600" dirty="0"/>
              <a:t>mat_mul.cpp </a:t>
            </a:r>
            <a:r>
              <a:rPr lang="ko-KR" altLang="en-US" sz="1600" dirty="0"/>
              <a:t>파일을 디렉토리 내에 복사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b="1" dirty="0" err="1"/>
              <a:t>디렉토리명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파일명이 정확히 일치하도록</a:t>
            </a:r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en-US" altLang="ko-KR" sz="1600" dirty="0">
                <a:latin typeface="Consolas" panose="020B0609020204030204" pitchFamily="49" charset="0"/>
              </a:rPr>
              <a:t>ls</a:t>
            </a:r>
            <a:r>
              <a:rPr lang="en-US" altLang="ko-KR" sz="1600" dirty="0"/>
              <a:t> </a:t>
            </a:r>
            <a:r>
              <a:rPr lang="ko-KR" altLang="en-US" sz="1600" dirty="0"/>
              <a:t>명령의 출력이</a:t>
            </a:r>
            <a:r>
              <a:rPr lang="en-US" altLang="ko-KR" sz="1600" dirty="0"/>
              <a:t> </a:t>
            </a:r>
            <a:r>
              <a:rPr lang="ko-KR" altLang="en-US" sz="1600" dirty="0"/>
              <a:t>아래 스크린샷과 같이 나와야 함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en-US" altLang="ko-KR" sz="1600" dirty="0"/>
              <a:t>check-submit </a:t>
            </a:r>
            <a:r>
              <a:rPr lang="ko-KR" altLang="en-US" sz="1600" dirty="0"/>
              <a:t>유틸리티 활용</a:t>
            </a:r>
            <a:endParaRPr lang="en-US" altLang="ko-KR" sz="1600" dirty="0"/>
          </a:p>
          <a:p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841E945-A306-45EB-9995-30DCF7C02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949" y="3162978"/>
            <a:ext cx="3767010" cy="72442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0927E39-EDCD-491B-9D4F-C62273BF2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949" y="4719138"/>
            <a:ext cx="2522986" cy="12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6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제출 기한</a:t>
            </a:r>
            <a:r>
              <a:rPr lang="en-US" altLang="ko-KR" sz="1800" b="1" dirty="0">
                <a:solidFill>
                  <a:srgbClr val="FF0000"/>
                </a:solidFill>
              </a:rPr>
              <a:t>: 4</a:t>
            </a:r>
            <a:r>
              <a:rPr lang="ko-KR" altLang="en-US" sz="1800" b="1" dirty="0">
                <a:solidFill>
                  <a:srgbClr val="FF0000"/>
                </a:solidFill>
              </a:rPr>
              <a:t>월 </a:t>
            </a:r>
            <a:r>
              <a:rPr lang="en-US" altLang="ko-KR" sz="1800" b="1" dirty="0">
                <a:solidFill>
                  <a:srgbClr val="FF0000"/>
                </a:solidFill>
              </a:rPr>
              <a:t>27</a:t>
            </a:r>
            <a:r>
              <a:rPr lang="ko-KR" altLang="en-US" sz="1800" b="1" dirty="0">
                <a:solidFill>
                  <a:srgbClr val="FF0000"/>
                </a:solidFill>
              </a:rPr>
              <a:t>일 </a:t>
            </a:r>
            <a:r>
              <a:rPr lang="en-US" altLang="ko-KR" sz="1800" b="1" dirty="0">
                <a:solidFill>
                  <a:srgbClr val="FF0000"/>
                </a:solidFill>
              </a:rPr>
              <a:t>(</a:t>
            </a:r>
            <a:r>
              <a:rPr lang="ko-KR" altLang="en-US" sz="1800" b="1" dirty="0">
                <a:solidFill>
                  <a:srgbClr val="FF0000"/>
                </a:solidFill>
              </a:rPr>
              <a:t>수</a:t>
            </a:r>
            <a:r>
              <a:rPr lang="en-US" altLang="ko-KR" sz="1800" b="1" dirty="0">
                <a:solidFill>
                  <a:srgbClr val="FF0000"/>
                </a:solidFill>
              </a:rPr>
              <a:t>) 14:29</a:t>
            </a:r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기한이 되면 프로그램이 자동으로 제출 파일을 복사해 감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파일명</a:t>
            </a:r>
            <a:r>
              <a:rPr lang="en-US" altLang="ko-KR" dirty="0"/>
              <a:t>, </a:t>
            </a:r>
            <a:r>
              <a:rPr lang="ko-KR" altLang="en-US" dirty="0"/>
              <a:t>디렉토리</a:t>
            </a:r>
            <a:r>
              <a:rPr lang="en-US" altLang="ko-KR" dirty="0"/>
              <a:t>, </a:t>
            </a:r>
            <a:r>
              <a:rPr lang="ko-KR" altLang="en-US" dirty="0"/>
              <a:t>형식을 정확히 지켰는지 체크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>
                <a:solidFill>
                  <a:srgbClr val="FF0000"/>
                </a:solidFill>
              </a:rPr>
              <a:t>평가를 하는 과제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800" b="1" dirty="0">
              <a:solidFill>
                <a:srgbClr val="FF0000"/>
              </a:solidFill>
            </a:endParaRPr>
          </a:p>
          <a:p>
            <a:r>
              <a:rPr lang="ko-KR" altLang="en-US" sz="1800" b="1" dirty="0">
                <a:solidFill>
                  <a:srgbClr val="FF0000"/>
                </a:solidFill>
              </a:rPr>
              <a:t>조교가 실수를 수정해줄 것이라 기대하지 않을 것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lvl="1"/>
            <a:r>
              <a:rPr lang="ko-KR" altLang="en-US" sz="1600" dirty="0"/>
              <a:t>제출 디렉토리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 파일명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제출한 파일 내용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프로그램이 불필요한 출력을 하는 지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디버깅 코드 등 불필요한 코드를 모두 제거했는지 확인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5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05E1B-7771-403B-BFA4-F2086FB0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5EEFCA-5A53-4DE3-B47B-22544F40E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예시 답안을 </a:t>
            </a:r>
            <a:r>
              <a:rPr lang="en-US" altLang="ko-KR">
                <a:latin typeface="Consolas" panose="020B0609020204030204" pitchFamily="49" charset="0"/>
              </a:rPr>
              <a:t>/skeleton/HW2-ans </a:t>
            </a:r>
            <a:r>
              <a:rPr lang="ko-KR" altLang="en-US"/>
              <a:t>에 준비해 둠</a:t>
            </a:r>
            <a:endParaRPr lang="en-US" altLang="ko-KR"/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mat_mul.cpp</a:t>
            </a:r>
          </a:p>
          <a:p>
            <a:pPr lvl="2"/>
            <a:r>
              <a:rPr lang="en-US" altLang="ko-KR"/>
              <a:t>~ 330 GFLOPS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mat_mul_4096.cpp</a:t>
            </a:r>
          </a:p>
          <a:p>
            <a:pPr lvl="2"/>
            <a:r>
              <a:rPr lang="en-US" altLang="ko-KR"/>
              <a:t>~ 600 GFLOPS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1685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3C3AD2-516A-49C1-B232-E3F338D9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4526DC-5A58-4790-8E93-FEB2F61B2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mat_mul.cpp</a:t>
            </a:r>
          </a:p>
          <a:p>
            <a:pPr lvl="1"/>
            <a:r>
              <a:rPr lang="ko-KR" altLang="en-US"/>
              <a:t>각 스레드가 결과 행렬 </a:t>
            </a:r>
            <a:r>
              <a:rPr lang="en-US" altLang="ko-KR"/>
              <a:t>C </a:t>
            </a:r>
            <a:r>
              <a:rPr lang="ko-KR" altLang="en-US"/>
              <a:t>의 일부분을 나누어 계산</a:t>
            </a:r>
            <a:endParaRPr lang="en-US" altLang="ko-KR"/>
          </a:p>
          <a:p>
            <a:pPr lvl="1"/>
            <a:r>
              <a:rPr lang="ko-KR" altLang="en-US"/>
              <a:t>행 단위로 고르게 나눔</a:t>
            </a:r>
            <a:endParaRPr lang="en-US" altLang="ko-KR"/>
          </a:p>
          <a:p>
            <a:pPr lvl="1"/>
            <a:r>
              <a:rPr lang="ko-KR" altLang="en-US"/>
              <a:t>기본적인 타일링 </a:t>
            </a:r>
            <a:r>
              <a:rPr lang="en-US" altLang="ko-KR"/>
              <a:t>&amp; </a:t>
            </a:r>
            <a:r>
              <a:rPr lang="ko-KR" altLang="en-US"/>
              <a:t>루프 순서 변경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2E8C63E-CA2D-4999-9AED-A3E2327DDFDB}"/>
              </a:ext>
            </a:extLst>
          </p:cNvPr>
          <p:cNvSpPr/>
          <p:nvPr/>
        </p:nvSpPr>
        <p:spPr>
          <a:xfrm>
            <a:off x="400050" y="3440373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9D8C899-9229-4097-83F3-335801FAC39B}"/>
              </a:ext>
            </a:extLst>
          </p:cNvPr>
          <p:cNvSpPr/>
          <p:nvPr/>
        </p:nvSpPr>
        <p:spPr>
          <a:xfrm>
            <a:off x="3893058" y="343122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0609FE5-7F19-451B-84DB-5FDEB104C58A}"/>
              </a:ext>
            </a:extLst>
          </p:cNvPr>
          <p:cNvSpPr/>
          <p:nvPr/>
        </p:nvSpPr>
        <p:spPr>
          <a:xfrm>
            <a:off x="6535674" y="343122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332F1E-9FC8-4938-A4E8-E8342D8BD944}"/>
              </a:ext>
            </a:extLst>
          </p:cNvPr>
          <p:cNvSpPr txBox="1"/>
          <p:nvPr/>
        </p:nvSpPr>
        <p:spPr>
          <a:xfrm>
            <a:off x="7397176" y="5591229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99F45-F548-4061-8CD9-56DD6F61CC53}"/>
              </a:ext>
            </a:extLst>
          </p:cNvPr>
          <p:cNvSpPr txBox="1"/>
          <p:nvPr/>
        </p:nvSpPr>
        <p:spPr>
          <a:xfrm>
            <a:off x="4756797" y="5591228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7601A6-3D7C-4856-B360-185E668AED3E}"/>
              </a:ext>
            </a:extLst>
          </p:cNvPr>
          <p:cNvSpPr txBox="1"/>
          <p:nvPr/>
        </p:nvSpPr>
        <p:spPr>
          <a:xfrm>
            <a:off x="6098679" y="4163977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DD3D6-CC97-4795-8BAE-879762402CF2}"/>
              </a:ext>
            </a:extLst>
          </p:cNvPr>
          <p:cNvSpPr txBox="1"/>
          <p:nvPr/>
        </p:nvSpPr>
        <p:spPr>
          <a:xfrm>
            <a:off x="6098679" y="5546950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BF9E0D-AA89-4C2F-A31D-1DFAFBE1E2C9}"/>
              </a:ext>
            </a:extLst>
          </p:cNvPr>
          <p:cNvSpPr txBox="1"/>
          <p:nvPr/>
        </p:nvSpPr>
        <p:spPr>
          <a:xfrm>
            <a:off x="2961918" y="4163977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DEA4E5-BDA9-4164-AF67-82681D9B58B6}"/>
              </a:ext>
            </a:extLst>
          </p:cNvPr>
          <p:cNvSpPr txBox="1"/>
          <p:nvPr/>
        </p:nvSpPr>
        <p:spPr>
          <a:xfrm>
            <a:off x="1261552" y="5600372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063F563-1F02-4546-A753-4A20EC61EBEA}"/>
              </a:ext>
            </a:extLst>
          </p:cNvPr>
          <p:cNvSpPr/>
          <p:nvPr/>
        </p:nvSpPr>
        <p:spPr>
          <a:xfrm>
            <a:off x="400050" y="3438144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592A456-8340-4F4F-B650-9B76AA9AD226}"/>
              </a:ext>
            </a:extLst>
          </p:cNvPr>
          <p:cNvSpPr/>
          <p:nvPr/>
        </p:nvSpPr>
        <p:spPr>
          <a:xfrm>
            <a:off x="400050" y="3886200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1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115877-FF75-44F6-AADB-CD05A35BA465}"/>
              </a:ext>
            </a:extLst>
          </p:cNvPr>
          <p:cNvSpPr/>
          <p:nvPr/>
        </p:nvSpPr>
        <p:spPr>
          <a:xfrm>
            <a:off x="400050" y="4332027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4755743-005A-4758-878B-15AD06BB4A02}"/>
              </a:ext>
            </a:extLst>
          </p:cNvPr>
          <p:cNvSpPr/>
          <p:nvPr/>
        </p:nvSpPr>
        <p:spPr>
          <a:xfrm>
            <a:off x="400050" y="5162248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P-1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46B277-0BE9-45D5-8020-CE299ED877F4}"/>
              </a:ext>
            </a:extLst>
          </p:cNvPr>
          <p:cNvSpPr txBox="1"/>
          <p:nvPr/>
        </p:nvSpPr>
        <p:spPr>
          <a:xfrm>
            <a:off x="1261552" y="4556055"/>
            <a:ext cx="907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57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3C3AD2-516A-49C1-B232-E3F338D9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</a:t>
            </a:r>
            <a:r>
              <a:rPr lang="ko-KR" altLang="en-US"/>
              <a:t>해설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2E8C63E-CA2D-4999-9AED-A3E2327DDFDB}"/>
              </a:ext>
            </a:extLst>
          </p:cNvPr>
          <p:cNvSpPr/>
          <p:nvPr/>
        </p:nvSpPr>
        <p:spPr>
          <a:xfrm>
            <a:off x="400050" y="343122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9D8C899-9229-4097-83F3-335801FAC39B}"/>
              </a:ext>
            </a:extLst>
          </p:cNvPr>
          <p:cNvSpPr/>
          <p:nvPr/>
        </p:nvSpPr>
        <p:spPr>
          <a:xfrm>
            <a:off x="3893058" y="343122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0609FE5-7F19-451B-84DB-5FDEB104C58A}"/>
              </a:ext>
            </a:extLst>
          </p:cNvPr>
          <p:cNvSpPr/>
          <p:nvPr/>
        </p:nvSpPr>
        <p:spPr>
          <a:xfrm>
            <a:off x="6535674" y="343122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332F1E-9FC8-4938-A4E8-E8342D8BD944}"/>
              </a:ext>
            </a:extLst>
          </p:cNvPr>
          <p:cNvSpPr txBox="1"/>
          <p:nvPr/>
        </p:nvSpPr>
        <p:spPr>
          <a:xfrm>
            <a:off x="7397176" y="5591229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99F45-F548-4061-8CD9-56DD6F61CC53}"/>
              </a:ext>
            </a:extLst>
          </p:cNvPr>
          <p:cNvSpPr txBox="1"/>
          <p:nvPr/>
        </p:nvSpPr>
        <p:spPr>
          <a:xfrm>
            <a:off x="4756797" y="5591228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7601A6-3D7C-4856-B360-185E668AED3E}"/>
              </a:ext>
            </a:extLst>
          </p:cNvPr>
          <p:cNvSpPr txBox="1"/>
          <p:nvPr/>
        </p:nvSpPr>
        <p:spPr>
          <a:xfrm>
            <a:off x="6098679" y="4163977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DD3D6-CC97-4795-8BAE-879762402CF2}"/>
              </a:ext>
            </a:extLst>
          </p:cNvPr>
          <p:cNvSpPr txBox="1"/>
          <p:nvPr/>
        </p:nvSpPr>
        <p:spPr>
          <a:xfrm>
            <a:off x="6098679" y="5546950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BF9E0D-AA89-4C2F-A31D-1DFAFBE1E2C9}"/>
              </a:ext>
            </a:extLst>
          </p:cNvPr>
          <p:cNvSpPr txBox="1"/>
          <p:nvPr/>
        </p:nvSpPr>
        <p:spPr>
          <a:xfrm>
            <a:off x="2961918" y="4163977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DEA4E5-BDA9-4164-AF67-82681D9B58B6}"/>
              </a:ext>
            </a:extLst>
          </p:cNvPr>
          <p:cNvSpPr txBox="1"/>
          <p:nvPr/>
        </p:nvSpPr>
        <p:spPr>
          <a:xfrm>
            <a:off x="1261552" y="5591228"/>
            <a:ext cx="43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063F563-1F02-4546-A753-4A20EC61EBEA}"/>
              </a:ext>
            </a:extLst>
          </p:cNvPr>
          <p:cNvSpPr/>
          <p:nvPr/>
        </p:nvSpPr>
        <p:spPr>
          <a:xfrm>
            <a:off x="400050" y="3429000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592A456-8340-4F4F-B650-9B76AA9AD226}"/>
              </a:ext>
            </a:extLst>
          </p:cNvPr>
          <p:cNvSpPr/>
          <p:nvPr/>
        </p:nvSpPr>
        <p:spPr>
          <a:xfrm>
            <a:off x="400050" y="3877056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 1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115877-FF75-44F6-AADB-CD05A35BA465}"/>
              </a:ext>
            </a:extLst>
          </p:cNvPr>
          <p:cNvSpPr/>
          <p:nvPr/>
        </p:nvSpPr>
        <p:spPr>
          <a:xfrm>
            <a:off x="400050" y="4322883"/>
            <a:ext cx="2160000" cy="448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4755743-005A-4758-878B-15AD06BB4A02}"/>
              </a:ext>
            </a:extLst>
          </p:cNvPr>
          <p:cNvSpPr/>
          <p:nvPr/>
        </p:nvSpPr>
        <p:spPr>
          <a:xfrm>
            <a:off x="400050" y="5153104"/>
            <a:ext cx="2160000" cy="4480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ko-KR" altLang="en-US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>
                <a:solidFill>
                  <a:srgbClr val="011E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P-1</a:t>
            </a:r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46B277-0BE9-45D5-8020-CE299ED877F4}"/>
              </a:ext>
            </a:extLst>
          </p:cNvPr>
          <p:cNvSpPr txBox="1"/>
          <p:nvPr/>
        </p:nvSpPr>
        <p:spPr>
          <a:xfrm>
            <a:off x="1261552" y="4546911"/>
            <a:ext cx="907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06A2C4D-FC25-43C3-A964-213FB9E3BEA6}"/>
              </a:ext>
            </a:extLst>
          </p:cNvPr>
          <p:cNvSpPr/>
          <p:nvPr/>
        </p:nvSpPr>
        <p:spPr>
          <a:xfrm>
            <a:off x="3893058" y="4322883"/>
            <a:ext cx="2160000" cy="448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23090C9-100A-4E46-AD8D-05B274D5D69B}"/>
              </a:ext>
            </a:extLst>
          </p:cNvPr>
          <p:cNvSpPr/>
          <p:nvPr/>
        </p:nvSpPr>
        <p:spPr>
          <a:xfrm>
            <a:off x="6535674" y="3431229"/>
            <a:ext cx="2160000" cy="21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011E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내용 개체 틀 2">
            <a:extLst>
              <a:ext uri="{FF2B5EF4-FFF2-40B4-BE49-F238E27FC236}">
                <a16:creationId xmlns:a16="http://schemas.microsoft.com/office/drawing/2014/main" id="{7801A10C-B9F1-437E-98AA-6FF21EEB8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altLang="ko-KR"/>
              <a:t>mat_mul.cpp</a:t>
            </a:r>
          </a:p>
          <a:p>
            <a:pPr lvl="1"/>
            <a:r>
              <a:rPr lang="ko-KR" altLang="en-US"/>
              <a:t>각 스레드가 결과 행렬 </a:t>
            </a:r>
            <a:r>
              <a:rPr lang="en-US" altLang="ko-KR"/>
              <a:t>C </a:t>
            </a:r>
            <a:r>
              <a:rPr lang="ko-KR" altLang="en-US"/>
              <a:t>의 일부분을 나누어 계산</a:t>
            </a:r>
            <a:endParaRPr lang="en-US" altLang="ko-KR"/>
          </a:p>
          <a:p>
            <a:pPr lvl="1"/>
            <a:r>
              <a:rPr lang="ko-KR" altLang="en-US"/>
              <a:t>행 단위로 고르게 나눔</a:t>
            </a:r>
            <a:endParaRPr lang="en-US" altLang="ko-KR"/>
          </a:p>
          <a:p>
            <a:pPr lvl="1"/>
            <a:r>
              <a:rPr lang="ko-KR" altLang="en-US"/>
              <a:t>기본적인 타일링 </a:t>
            </a:r>
            <a:r>
              <a:rPr lang="en-US" altLang="ko-KR"/>
              <a:t>&amp; </a:t>
            </a:r>
            <a:r>
              <a:rPr lang="ko-KR" altLang="en-US"/>
              <a:t>루프 순서 변경</a:t>
            </a:r>
          </a:p>
        </p:txBody>
      </p:sp>
    </p:spTree>
    <p:extLst>
      <p:ext uri="{BB962C8B-B14F-4D97-AF65-F5344CB8AC3E}">
        <p14:creationId xmlns:p14="http://schemas.microsoft.com/office/powerpoint/2010/main" val="175934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3C3AD2-516A-49C1-B232-E3F338D9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</a:t>
            </a:r>
            <a:r>
              <a:rPr lang="ko-KR" altLang="en-US"/>
              <a:t>해설</a:t>
            </a:r>
          </a:p>
        </p:txBody>
      </p:sp>
      <p:sp>
        <p:nvSpPr>
          <p:cNvPr id="23" name="내용 개체 틀 2">
            <a:extLst>
              <a:ext uri="{FF2B5EF4-FFF2-40B4-BE49-F238E27FC236}">
                <a16:creationId xmlns:a16="http://schemas.microsoft.com/office/drawing/2014/main" id="{7801A10C-B9F1-437E-98AA-6FF21EEB8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altLang="ko-KR"/>
              <a:t>mat_mul.cpp</a:t>
            </a:r>
          </a:p>
          <a:p>
            <a:pPr lvl="1"/>
            <a:r>
              <a:rPr lang="ko-KR" altLang="en-US"/>
              <a:t>각 스레드가 결과 행렬 </a:t>
            </a:r>
            <a:r>
              <a:rPr lang="en-US" altLang="ko-KR"/>
              <a:t>C </a:t>
            </a:r>
            <a:r>
              <a:rPr lang="ko-KR" altLang="en-US"/>
              <a:t>의 일부분을 나누어 계산</a:t>
            </a:r>
            <a:endParaRPr lang="en-US" altLang="ko-KR"/>
          </a:p>
          <a:p>
            <a:pPr lvl="1"/>
            <a:r>
              <a:rPr lang="ko-KR" altLang="en-US"/>
              <a:t>행 단위로 고르게 나눔</a:t>
            </a:r>
            <a:endParaRPr lang="en-US" altLang="ko-KR"/>
          </a:p>
          <a:p>
            <a:pPr lvl="1"/>
            <a:r>
              <a:rPr lang="ko-KR" altLang="en-US"/>
              <a:t>기본적인 타일링 </a:t>
            </a:r>
            <a:r>
              <a:rPr lang="en-US" altLang="ko-KR"/>
              <a:t>&amp; </a:t>
            </a:r>
            <a:r>
              <a:rPr lang="ko-KR" altLang="en-US"/>
              <a:t>루프 순서 변경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9162264-625D-4D0B-8EC4-60FEB3E9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23" y="3527135"/>
            <a:ext cx="8659433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21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3C3AD2-516A-49C1-B232-E3F338D9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</a:t>
            </a:r>
            <a:r>
              <a:rPr lang="ko-KR" altLang="en-US"/>
              <a:t>해설</a:t>
            </a:r>
          </a:p>
        </p:txBody>
      </p:sp>
      <p:sp>
        <p:nvSpPr>
          <p:cNvPr id="23" name="내용 개체 틀 2">
            <a:extLst>
              <a:ext uri="{FF2B5EF4-FFF2-40B4-BE49-F238E27FC236}">
                <a16:creationId xmlns:a16="http://schemas.microsoft.com/office/drawing/2014/main" id="{7801A10C-B9F1-437E-98AA-6FF21EEB8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altLang="ko-KR"/>
              <a:t>mat_mul.cpp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DEB5478-97D5-4762-BB70-75FC016B6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065" y="1794877"/>
            <a:ext cx="6569869" cy="420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603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3C3AD2-516A-49C1-B232-E3F338D9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Pthread matmul </a:t>
            </a:r>
            <a:r>
              <a:rPr lang="ko-KR" altLang="en-US"/>
              <a:t>해설</a:t>
            </a:r>
          </a:p>
        </p:txBody>
      </p:sp>
      <p:sp>
        <p:nvSpPr>
          <p:cNvPr id="23" name="내용 개체 틀 2">
            <a:extLst>
              <a:ext uri="{FF2B5EF4-FFF2-40B4-BE49-F238E27FC236}">
                <a16:creationId xmlns:a16="http://schemas.microsoft.com/office/drawing/2014/main" id="{7801A10C-B9F1-437E-98AA-6FF21EEB8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altLang="ko-KR"/>
              <a:t>mat_mul_4096.cpp</a:t>
            </a:r>
          </a:p>
          <a:p>
            <a:pPr lvl="1"/>
            <a:r>
              <a:rPr lang="en-US" altLang="ko-KR"/>
              <a:t>loop unrolling + vectorization (AVX2) </a:t>
            </a:r>
            <a:r>
              <a:rPr lang="ko-KR" altLang="en-US"/>
              <a:t>적용</a:t>
            </a:r>
            <a:endParaRPr lang="en-US" altLang="ko-KR"/>
          </a:p>
          <a:p>
            <a:pPr lvl="1"/>
            <a:r>
              <a:rPr lang="ko-KR" altLang="en-US"/>
              <a:t>행렬 크기가 </a:t>
            </a:r>
            <a:r>
              <a:rPr lang="en-US" altLang="ko-KR"/>
              <a:t>2</a:t>
            </a:r>
            <a:r>
              <a:rPr lang="ko-KR" altLang="en-US"/>
              <a:t>의 지수승인 경우에만 성능을 올린 것</a:t>
            </a:r>
            <a:endParaRPr lang="en-US" altLang="ko-KR"/>
          </a:p>
          <a:p>
            <a:pPr lvl="1"/>
            <a:r>
              <a:rPr lang="en-US" altLang="ko-KR"/>
              <a:t>validation </a:t>
            </a:r>
            <a:r>
              <a:rPr lang="ko-KR" altLang="en-US"/>
              <a:t>은 통과 못함</a:t>
            </a:r>
            <a:endParaRPr lang="en-US" altLang="ko-KR"/>
          </a:p>
          <a:p>
            <a:pPr lvl="1"/>
            <a:r>
              <a:rPr lang="ko-KR" altLang="en-US"/>
              <a:t>행렬 크기가 보장되어 있는 경우에 사용 가능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985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anu"/>
        <a:ea typeface="NanumGothic"/>
        <a:cs typeface=""/>
      </a:majorFont>
      <a:minorFont>
        <a:latin typeface="NanumGothic"/>
        <a:ea typeface="NanumGothic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13779</TotalTime>
  <Words>1283</Words>
  <Application>Microsoft Office PowerPoint</Application>
  <PresentationFormat>화면 슬라이드 쇼(4:3)</PresentationFormat>
  <Paragraphs>236</Paragraphs>
  <Slides>31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Calibri</vt:lpstr>
      <vt:lpstr>Cambria Math</vt:lpstr>
      <vt:lpstr>Consolas</vt:lpstr>
      <vt:lpstr>Arial</vt:lpstr>
      <vt:lpstr>NanumGothic</vt:lpstr>
      <vt:lpstr>Office 테마</vt:lpstr>
      <vt:lpstr>TA Session 2</vt:lpstr>
      <vt:lpstr>구성</vt:lpstr>
      <vt:lpstr>FMA 사용 예시 - Vector inner product</vt:lpstr>
      <vt:lpstr>FMA 사용 예시 - Vector inner product</vt:lpstr>
      <vt:lpstr>FMA 사용 예시 - Vector inner product</vt:lpstr>
      <vt:lpstr>FMA 사용 예시 - Vector inner product</vt:lpstr>
      <vt:lpstr>FMA 사용 예시 - Vector inner product</vt:lpstr>
      <vt:lpstr>FMA 사용 예시 - Vector inner product</vt:lpstr>
      <vt:lpstr>과제2: Pthread matmul</vt:lpstr>
      <vt:lpstr>Pthread matmul</vt:lpstr>
      <vt:lpstr>Pthread matmul - 실행 예시</vt:lpstr>
      <vt:lpstr>Pthread matmul - 실행 예시</vt:lpstr>
      <vt:lpstr>Pthread matmul - 실행 예시</vt:lpstr>
      <vt:lpstr>Pthread matmul - 실행 예시</vt:lpstr>
      <vt:lpstr>Pthread matmul - 실행 예시</vt:lpstr>
      <vt:lpstr>Pthread programming</vt:lpstr>
      <vt:lpstr>Pthread programming</vt:lpstr>
      <vt:lpstr>Pthread programming</vt:lpstr>
      <vt:lpstr>Pthread programming</vt:lpstr>
      <vt:lpstr>Pthread matmul - 평가 기준</vt:lpstr>
      <vt:lpstr>Pthread matmul - 생각해 볼 것</vt:lpstr>
      <vt:lpstr>Pthread matmul - 주의사항</vt:lpstr>
      <vt:lpstr>Pthread matmul - 주의사항</vt:lpstr>
      <vt:lpstr>제출 방법</vt:lpstr>
      <vt:lpstr>주의사항</vt:lpstr>
      <vt:lpstr>Pthread matmul 해설</vt:lpstr>
      <vt:lpstr>Pthread matmul 해설</vt:lpstr>
      <vt:lpstr>Pthread matmul 해설</vt:lpstr>
      <vt:lpstr>Pthread matmul 해설</vt:lpstr>
      <vt:lpstr>Pthread matmul 해설</vt:lpstr>
      <vt:lpstr>Pthread matmul 해설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SamsungDS22-TASession-2</dc:title>
  <dc:creator>Lee Jaejin</dc:creator>
  <cp:lastModifiedBy>3113</cp:lastModifiedBy>
  <cp:revision>1048</cp:revision>
  <dcterms:created xsi:type="dcterms:W3CDTF">2020-09-26T01:40:13Z</dcterms:created>
  <dcterms:modified xsi:type="dcterms:W3CDTF">2022-05-11T05:00:17Z</dcterms:modified>
</cp:coreProperties>
</file>