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69" r:id="rId3"/>
    <p:sldId id="276" r:id="rId4"/>
    <p:sldId id="280" r:id="rId5"/>
    <p:sldId id="289" r:id="rId6"/>
    <p:sldId id="291" r:id="rId7"/>
    <p:sldId id="288" r:id="rId8"/>
    <p:sldId id="290" r:id="rId9"/>
    <p:sldId id="292" r:id="rId10"/>
    <p:sldId id="279" r:id="rId11"/>
    <p:sldId id="281" r:id="rId12"/>
    <p:sldId id="286" r:id="rId13"/>
    <p:sldId id="293" r:id="rId14"/>
    <p:sldId id="275" r:id="rId15"/>
    <p:sldId id="302" r:id="rId16"/>
    <p:sldId id="303" r:id="rId17"/>
    <p:sldId id="304" r:id="rId18"/>
    <p:sldId id="305" r:id="rId19"/>
  </p:sldIdLst>
  <p:sldSz cx="9144000" cy="6858000" type="screen4x3"/>
  <p:notesSz cx="6858000" cy="9144000"/>
  <p:embeddedFontLst>
    <p:embeddedFont>
      <p:font typeface="NanumGothic" pitchFamily="2" charset="-127"/>
      <p:regular r:id="rId21"/>
      <p:bold r:id="rId22"/>
    </p:embeddedFont>
    <p:embeddedFont>
      <p:font typeface="Calibri" panose="020F0502020204030204" pitchFamily="34" charset="0"/>
      <p:regular r:id="rId23"/>
      <p:bold r:id="rId23"/>
      <p:italic r:id="rId23"/>
      <p:boldItalic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F"/>
    <a:srgbClr val="FFEF00"/>
    <a:srgbClr val="00007F"/>
    <a:srgbClr val="011EAA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50" autoAdjust="0"/>
    <p:restoredTop sz="95273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22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05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NUL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05/11/2022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6708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1pPr>
            <a:lvl2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2pPr>
            <a:lvl3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3pPr>
            <a:lvl4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36062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>
                <a:ea typeface="NanumGothic" panose="020D0604000000000000" pitchFamily="50" charset="-127"/>
              </a:rPr>
              <a:t>TA Session 4</a:t>
            </a:r>
            <a:endParaRPr kumimoji="1" lang="ko-Kore-KR" altLang="en-US" sz="2800"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/>
              <a:t>조교 김진표</a:t>
            </a:r>
            <a:r>
              <a:rPr kumimoji="1" lang="en-US" altLang="ko-KR" dirty="0"/>
              <a:t>, </a:t>
            </a:r>
            <a:r>
              <a:rPr kumimoji="1" lang="ko-KR" altLang="en-US" dirty="0"/>
              <a:t>박대영</a:t>
            </a:r>
            <a:r>
              <a:rPr kumimoji="1" lang="en-US" altLang="ko-KR" dirty="0"/>
              <a:t>, </a:t>
            </a:r>
            <a:r>
              <a:rPr kumimoji="1" lang="ko-KR" altLang="en-US" dirty="0"/>
              <a:t>신준식</a:t>
            </a:r>
            <a:r>
              <a:rPr kumimoji="1" lang="en-US" altLang="ko-KR" dirty="0"/>
              <a:t>, </a:t>
            </a:r>
            <a:r>
              <a:rPr kumimoji="1" lang="ko-KR" altLang="en-US" dirty="0"/>
              <a:t>정재훈</a:t>
            </a:r>
            <a:endParaRPr kumimoji="1" lang="en-US" altLang="en-US" dirty="0"/>
          </a:p>
          <a:p>
            <a:r>
              <a:rPr kumimoji="1" lang="en-US" altLang="en-US" dirty="0"/>
              <a:t>pp-ta@aces.snu.ac.kr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51A789-9D28-4B86-BFF7-54D6B64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7E8F85-38E1-47A7-B66D-99C4CA1BE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cs typeface="Arial" panose="020B0604020202020204" pitchFamily="34" charset="0"/>
              </a:rPr>
              <a:t>과제</a:t>
            </a:r>
            <a:r>
              <a:rPr lang="en-US" altLang="ko-KR">
                <a:cs typeface="Arial" panose="020B0604020202020204" pitchFamily="34" charset="0"/>
              </a:rPr>
              <a:t>4 MPI+OpenMP matmul </a:t>
            </a:r>
            <a:r>
              <a:rPr lang="ko-KR" altLang="en-US">
                <a:cs typeface="Arial" panose="020B0604020202020204" pitchFamily="34" charset="0"/>
              </a:rPr>
              <a:t>소개</a:t>
            </a:r>
            <a:endParaRPr lang="en-US" altLang="ko-KR">
              <a:cs typeface="Arial" panose="020B0604020202020204" pitchFamily="34" charset="0"/>
            </a:endParaRPr>
          </a:p>
          <a:p>
            <a:pPr lvl="1"/>
            <a:r>
              <a:rPr lang="ko-KR" altLang="en-US">
                <a:cs typeface="Arial" panose="020B0604020202020204" pitchFamily="34" charset="0"/>
              </a:rPr>
              <a:t>채점을 하는 과제임</a:t>
            </a:r>
            <a:endParaRPr lang="en-US" altLang="ko-KR">
              <a:cs typeface="Arial" panose="020B0604020202020204" pitchFamily="34" charset="0"/>
            </a:endParaRPr>
          </a:p>
          <a:p>
            <a:r>
              <a:rPr lang="ko-KR" altLang="en-US">
                <a:cs typeface="Arial" panose="020B0604020202020204" pitchFamily="34" charset="0"/>
              </a:rPr>
              <a:t>과제</a:t>
            </a:r>
            <a:r>
              <a:rPr lang="en-US" altLang="ko-KR">
                <a:cs typeface="Arial" panose="020B0604020202020204" pitchFamily="34" charset="0"/>
              </a:rPr>
              <a:t>4 </a:t>
            </a:r>
            <a:r>
              <a:rPr lang="ko-KR" altLang="en-US">
                <a:cs typeface="Arial" panose="020B0604020202020204" pitchFamily="34" charset="0"/>
              </a:rPr>
              <a:t>진행</a:t>
            </a:r>
            <a:endParaRPr lang="en-US" altLang="ko-KR" dirty="0">
              <a:cs typeface="Arial" panose="020B0604020202020204" pitchFamily="34" charset="0"/>
            </a:endParaRPr>
          </a:p>
          <a:p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5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4: MPI</a:t>
            </a:r>
            <a:r>
              <a:rPr lang="ko-KR" altLang="en-US"/>
              <a:t> </a:t>
            </a:r>
            <a:r>
              <a:rPr lang="en-US" altLang="ko-KR"/>
              <a:t>+</a:t>
            </a:r>
            <a:r>
              <a:rPr lang="ko-KR" altLang="en-US"/>
              <a:t> </a:t>
            </a:r>
            <a:r>
              <a:rPr lang="en-US" altLang="ko-KR"/>
              <a:t>OpenMP </a:t>
            </a:r>
            <a:r>
              <a:rPr lang="en-US" altLang="ko-KR" dirty="0" err="1"/>
              <a:t>matmul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42416"/>
            <a:ext cx="7886700" cy="5095437"/>
          </a:xfrm>
        </p:spPr>
        <p:txBody>
          <a:bodyPr>
            <a:normAutofit/>
          </a:bodyPr>
          <a:lstStyle/>
          <a:p>
            <a:r>
              <a:rPr lang="en-US" altLang="ko-KR"/>
              <a:t>FP32 </a:t>
            </a:r>
            <a:r>
              <a:rPr lang="ko-KR" altLang="en-US"/>
              <a:t>행렬 둘을 곱하는 프로그램을 </a:t>
            </a:r>
            <a:r>
              <a:rPr lang="en-US" altLang="ko-KR"/>
              <a:t>MPI+OpenMP </a:t>
            </a:r>
            <a:r>
              <a:rPr lang="ko-KR" altLang="en-US"/>
              <a:t>를 이용해 최적화</a:t>
            </a:r>
            <a:endParaRPr lang="en-US" altLang="ko-KR"/>
          </a:p>
          <a:p>
            <a:pPr lvl="1"/>
            <a:r>
              <a:rPr lang="en-US" altLang="ko-KR"/>
              <a:t>4</a:t>
            </a:r>
            <a:r>
              <a:rPr lang="ko-KR" altLang="en-US"/>
              <a:t>개의 노드 모두 사용</a:t>
            </a:r>
            <a:endParaRPr lang="en-US" altLang="ko-KR"/>
          </a:p>
          <a:p>
            <a:r>
              <a:rPr lang="ko-KR" altLang="en-US"/>
              <a:t>과제</a:t>
            </a:r>
            <a:r>
              <a:rPr lang="en-US" altLang="ko-KR"/>
              <a:t>4 </a:t>
            </a:r>
            <a:r>
              <a:rPr lang="ko-KR" altLang="en-US"/>
              <a:t>는 채점을 함</a:t>
            </a:r>
            <a:endParaRPr lang="en-US" altLang="ko-KR"/>
          </a:p>
          <a:p>
            <a:endParaRPr lang="en-US" altLang="ko-K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D83961-A19C-45B0-9D1E-551397A8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493" y="3218508"/>
            <a:ext cx="3321431" cy="29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9D56F-D2C3-4325-BB89-545E365A4958}"/>
              </a:ext>
            </a:extLst>
          </p:cNvPr>
          <p:cNvSpPr txBox="1"/>
          <p:nvPr/>
        </p:nvSpPr>
        <p:spPr>
          <a:xfrm>
            <a:off x="3355848" y="6661412"/>
            <a:ext cx="578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https://en.wikipedia.org/wiki/Matrix_multiplication#/media/File:Matrix_multiplication_diagram_2.svg</a:t>
            </a:r>
            <a:endParaRPr lang="ko-KR" altLang="en-US" sz="900"/>
          </a:p>
        </p:txBody>
      </p:sp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</a:t>
            </a:r>
            <a:r>
              <a:rPr lang="ko-KR" altLang="en-US"/>
              <a:t> </a:t>
            </a:r>
            <a:r>
              <a:rPr lang="en-US" altLang="ko-KR"/>
              <a:t>+</a:t>
            </a:r>
            <a:r>
              <a:rPr lang="ko-KR" altLang="en-US"/>
              <a:t> </a:t>
            </a:r>
            <a:r>
              <a:rPr lang="en-US" altLang="ko-KR"/>
              <a:t>OpenMP matmul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576AA-F72E-4DC0-B5A4-48AC3ED5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/</a:t>
            </a:r>
            <a:r>
              <a:rPr lang="en-US" altLang="ko-KR" sz="1600" dirty="0">
                <a:latin typeface="Consolas" panose="020B0609020204030204" pitchFamily="49" charset="0"/>
              </a:rPr>
              <a:t>skeleton</a:t>
            </a:r>
            <a:r>
              <a:rPr lang="en-US" altLang="ko-KR" sz="1600"/>
              <a:t>/HW4 </a:t>
            </a:r>
            <a:r>
              <a:rPr lang="ko-KR" altLang="en-US" sz="1600" dirty="0"/>
              <a:t>에 주어진 뼈대 코드를 각자의 홈 디렉토리로 복사해 작업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cp -r /skeleton</a:t>
            </a:r>
            <a:r>
              <a:rPr lang="en-US" altLang="ko-KR" sz="1400">
                <a:latin typeface="Consolas" panose="020B0609020204030204" pitchFamily="49" charset="0"/>
              </a:rPr>
              <a:t>/HW4 </a:t>
            </a:r>
            <a:r>
              <a:rPr lang="en-US" altLang="ko-KR" sz="1400" dirty="0">
                <a:latin typeface="Consolas" panose="020B0609020204030204" pitchFamily="49" charset="0"/>
              </a:rPr>
              <a:t>~/</a:t>
            </a:r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en-US" altLang="ko-KR" sz="1400" dirty="0">
                <a:latin typeface="Consolas" panose="020B0609020204030204" pitchFamily="49" charset="0"/>
              </a:rPr>
              <a:t>, run.</a:t>
            </a:r>
            <a:r>
              <a:rPr lang="en-US" altLang="ko-KR" sz="1400">
                <a:latin typeface="Consolas" panose="020B0609020204030204" pitchFamily="49" charset="0"/>
              </a:rPr>
              <a:t>sh, </a:t>
            </a:r>
            <a:r>
              <a:rPr lang="en-US" altLang="ko-KR" sz="1400" dirty="0">
                <a:latin typeface="Consolas" panose="020B0609020204030204" pitchFamily="49" charset="0"/>
              </a:rPr>
              <a:t>…</a:t>
            </a:r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make</a:t>
            </a:r>
            <a:r>
              <a:rPr lang="ko-KR" altLang="en-US" sz="1400" dirty="0"/>
              <a:t> 로 컴파일이 가능하도록 </a:t>
            </a:r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ko-KR" altLang="en-US" sz="1400" dirty="0"/>
              <a:t> 을 제공</a:t>
            </a:r>
            <a:endParaRPr lang="en-US" altLang="ko-KR" sz="1400" dirty="0"/>
          </a:p>
          <a:p>
            <a:pPr lvl="1"/>
            <a:r>
              <a:rPr lang="ko-KR" altLang="en-US" sz="1400" dirty="0"/>
              <a:t>실행을 위한 </a:t>
            </a:r>
            <a:r>
              <a:rPr lang="en-US" altLang="ko-KR" sz="1400" dirty="0">
                <a:latin typeface="Consolas" panose="020B0609020204030204" pitchFamily="49" charset="0"/>
              </a:rPr>
              <a:t>run.sh </a:t>
            </a:r>
            <a:r>
              <a:rPr lang="ko-KR" altLang="en-US" sz="1400" dirty="0"/>
              <a:t>스크립트를 제공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뼈대 코드를 수정해 행렬 곱셈을 최적화하는 것이 목표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mat_mul.cpp </a:t>
            </a:r>
            <a:r>
              <a:rPr lang="ko-KR" altLang="en-US" sz="1400" dirty="0"/>
              <a:t>만 </a:t>
            </a:r>
            <a:r>
              <a:rPr lang="ko-KR" altLang="en-US" sz="1400"/>
              <a:t>수정 가능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481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7922B-03C9-4DCF-8D22-2D380792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</a:t>
            </a:r>
            <a:r>
              <a:rPr lang="ko-KR" altLang="en-US"/>
              <a:t>환경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B60A00-F5F8-4FBA-BA2D-5CEBDF0D0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각 계산 노드는 </a:t>
            </a:r>
            <a:r>
              <a:rPr lang="en-US" altLang="ko-KR"/>
              <a:t>100Gbps Infiniband </a:t>
            </a:r>
            <a:r>
              <a:rPr lang="ko-KR" altLang="en-US"/>
              <a:t>로 연결되어 있음</a:t>
            </a:r>
            <a:endParaRPr lang="en-US" altLang="ko-KR"/>
          </a:p>
          <a:p>
            <a:r>
              <a:rPr lang="ko-KR" altLang="en-US"/>
              <a:t>실습 서버에는 </a:t>
            </a:r>
            <a:r>
              <a:rPr lang="en-US" altLang="ko-KR"/>
              <a:t>OpenMPI 4.1.3 + UCX</a:t>
            </a:r>
            <a:r>
              <a:rPr lang="ko-KR" altLang="en-US"/>
              <a:t> </a:t>
            </a:r>
            <a:r>
              <a:rPr lang="en-US" altLang="ko-KR"/>
              <a:t>1.12.1</a:t>
            </a:r>
            <a:r>
              <a:rPr lang="ko-KR" altLang="en-US"/>
              <a:t> 이 설치되어 있음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주어진 </a:t>
            </a:r>
            <a:r>
              <a:rPr lang="en-US" altLang="ko-KR"/>
              <a:t>run.sh </a:t>
            </a:r>
            <a:r>
              <a:rPr lang="ko-KR" altLang="en-US"/>
              <a:t>을 사용하면 </a:t>
            </a:r>
            <a:r>
              <a:rPr lang="en-US" altLang="ko-KR"/>
              <a:t>OpenMPI </a:t>
            </a:r>
            <a:r>
              <a:rPr lang="ko-KR" altLang="en-US"/>
              <a:t>가 </a:t>
            </a:r>
            <a:r>
              <a:rPr lang="en-US" altLang="ko-KR"/>
              <a:t>Infiniband </a:t>
            </a:r>
            <a:r>
              <a:rPr lang="ko-KR" altLang="en-US"/>
              <a:t>를 사용해 통신</a:t>
            </a:r>
            <a:endParaRPr lang="en-US" altLang="ko-KR"/>
          </a:p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366D80B-21C2-474B-988F-956D71FA9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51" y="3460610"/>
            <a:ext cx="6695097" cy="23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9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+ OpenMP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make </a:t>
            </a:r>
            <a:r>
              <a:rPr lang="ko-KR" altLang="en-US"/>
              <a:t>로 컴파일</a:t>
            </a:r>
            <a:r>
              <a:rPr lang="en-US" altLang="ko-KR"/>
              <a:t>	</a:t>
            </a:r>
            <a:endParaRPr lang="en-US" altLang="ko-KR" dirty="0"/>
          </a:p>
          <a:p>
            <a:r>
              <a:rPr lang="en-US" altLang="ko-KR" dirty="0">
                <a:latin typeface="Consolas" panose="020B0609020204030204" pitchFamily="49" charset="0"/>
              </a:rPr>
              <a:t>run</a:t>
            </a:r>
            <a:r>
              <a:rPr lang="en-US" altLang="ko-KR">
                <a:latin typeface="Consolas" panose="020B0609020204030204" pitchFamily="49" charset="0"/>
              </a:rPr>
              <a:t>.sh, run_performance.sh, run_validate.sh</a:t>
            </a:r>
            <a:r>
              <a:rPr lang="ko-KR" altLang="en-US">
                <a:latin typeface="Consolas" panose="020B0609020204030204" pitchFamily="49" charset="0"/>
              </a:rPr>
              <a:t> </a:t>
            </a:r>
            <a:r>
              <a:rPr lang="ko-KR" altLang="en-US" dirty="0"/>
              <a:t>으로 실행</a:t>
            </a:r>
            <a:endParaRPr lang="en-US" altLang="ko-KR" dirty="0"/>
          </a:p>
          <a:p>
            <a:pPr lvl="1"/>
            <a:r>
              <a:rPr lang="en-US" altLang="ko-KR"/>
              <a:t>salloc + mpirun </a:t>
            </a:r>
            <a:r>
              <a:rPr lang="ko-KR" altLang="en-US" dirty="0"/>
              <a:t>을 통해 계산 노드에서 </a:t>
            </a:r>
            <a:r>
              <a:rPr lang="ko-KR" altLang="en-US"/>
              <a:t>실행하는 커맨드</a:t>
            </a:r>
            <a:endParaRPr lang="en-US" altLang="ko-KR"/>
          </a:p>
          <a:p>
            <a:pPr marL="457200" lvl="1" indent="0">
              <a:buNone/>
            </a:pP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749FF67-A542-4F71-926C-D786F7294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51" y="3270272"/>
            <a:ext cx="6695097" cy="23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+ OpenMP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latin typeface="Consolas" panose="020B0609020204030204" pitchFamily="49" charset="0"/>
              </a:rPr>
              <a:t>./run.sh </a:t>
            </a:r>
            <a:r>
              <a:rPr lang="ko-KR" altLang="en-US"/>
              <a:t>은 </a:t>
            </a:r>
            <a:r>
              <a:rPr lang="en-US" altLang="ko-KR"/>
              <a:t>NODES </a:t>
            </a:r>
            <a:r>
              <a:rPr lang="ko-KR" altLang="en-US"/>
              <a:t>환경 변수로 노드 개수 지정</a:t>
            </a:r>
            <a:endParaRPr lang="en-US" altLang="ko-KR">
              <a:latin typeface="Consolas" panose="020B0609020204030204" pitchFamily="49" charset="0"/>
            </a:endParaRPr>
          </a:p>
          <a:p>
            <a:r>
              <a:rPr lang="ko-KR" altLang="en-US">
                <a:latin typeface="Consolas" panose="020B0609020204030204" pitchFamily="49" charset="0"/>
              </a:rPr>
              <a:t>예시</a:t>
            </a:r>
            <a:r>
              <a:rPr lang="en-US" altLang="ko-KR">
                <a:latin typeface="Consolas" panose="020B0609020204030204" pitchFamily="49" charset="0"/>
              </a:rPr>
              <a:t>) NODES=3 ./run.sh -t 15 -v 1024 1024 1024</a:t>
            </a:r>
            <a:endParaRPr lang="en-US" altLang="ko-KR" dirty="0">
              <a:latin typeface="Consolas" panose="020B0609020204030204" pitchFamily="49" charset="0"/>
            </a:endParaRP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BEC8EFF-380B-4EE2-AD72-B11200AE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7" y="2251653"/>
            <a:ext cx="57626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E30F5E-BCE0-4140-8EFE-27C0888B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Hint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D3DA86-577E-442F-A912-6D064EAC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main.cpp</a:t>
            </a:r>
            <a:r>
              <a:rPr lang="ko-KR" altLang="en-US"/>
              <a:t> 를 읽고 이해할 것</a:t>
            </a:r>
            <a:endParaRPr lang="en-US" altLang="ko-KR"/>
          </a:p>
          <a:p>
            <a:pPr lvl="1"/>
            <a:r>
              <a:rPr lang="en-US" altLang="ko-KR"/>
              <a:t>rank</a:t>
            </a:r>
            <a:r>
              <a:rPr lang="ko-KR" altLang="en-US"/>
              <a:t> </a:t>
            </a:r>
            <a:r>
              <a:rPr lang="en-US" altLang="ko-KR"/>
              <a:t>0</a:t>
            </a:r>
            <a:r>
              <a:rPr lang="ko-KR" altLang="en-US"/>
              <a:t> </a:t>
            </a:r>
            <a:r>
              <a:rPr lang="en-US" altLang="ko-KR"/>
              <a:t>process </a:t>
            </a:r>
            <a:r>
              <a:rPr lang="ko-KR" altLang="en-US"/>
              <a:t>만 </a:t>
            </a:r>
            <a:r>
              <a:rPr lang="en-US" altLang="ko-KR"/>
              <a:t>A B C </a:t>
            </a:r>
            <a:r>
              <a:rPr lang="ko-KR" altLang="en-US"/>
              <a:t>행렬을 생성하고 초기화함</a:t>
            </a:r>
            <a:endParaRPr lang="en-US" altLang="ko-KR"/>
          </a:p>
          <a:p>
            <a:pPr lvl="1"/>
            <a:r>
              <a:rPr lang="ko-KR" altLang="en-US"/>
              <a:t>나머지 프로세스에서는 직접 행렬들을 필요한 만큼 할당</a:t>
            </a:r>
            <a:r>
              <a:rPr lang="en-US" altLang="ko-KR"/>
              <a:t>/</a:t>
            </a:r>
            <a:r>
              <a:rPr lang="ko-KR" altLang="en-US"/>
              <a:t>초기화 해야 함</a:t>
            </a:r>
            <a:endParaRPr lang="en-US" altLang="ko-KR"/>
          </a:p>
          <a:p>
            <a:r>
              <a:rPr lang="ko-KR" altLang="en-US"/>
              <a:t>한 프로세스가 여러 스레드에 작업을 나누어 주었던 것처럼</a:t>
            </a:r>
            <a:r>
              <a:rPr lang="en-US" altLang="ko-KR"/>
              <a:t>, </a:t>
            </a:r>
            <a:r>
              <a:rPr lang="ko-KR" altLang="en-US"/>
              <a:t>여러 프로세스에 작업을 나누어 주면 됨</a:t>
            </a:r>
            <a:endParaRPr lang="en-US" altLang="ko-KR"/>
          </a:p>
          <a:p>
            <a:pPr lvl="1"/>
            <a:r>
              <a:rPr lang="ko-KR" altLang="en-US"/>
              <a:t>얼마나 나누어 줄 것인지</a:t>
            </a:r>
            <a:r>
              <a:rPr lang="en-US" altLang="ko-KR"/>
              <a:t>?</a:t>
            </a:r>
          </a:p>
          <a:p>
            <a:pPr lvl="1"/>
            <a:r>
              <a:rPr lang="ko-KR" altLang="en-US"/>
              <a:t>각 프로세스 내의 스레드는 어떻게 나눌 것인지</a:t>
            </a:r>
            <a:r>
              <a:rPr lang="en-US" altLang="ko-KR"/>
              <a:t>?</a:t>
            </a:r>
          </a:p>
          <a:p>
            <a:pPr lvl="1"/>
            <a:r>
              <a:rPr lang="ko-KR" altLang="en-US"/>
              <a:t>데이터 전송을 어떻게 할 것인지</a:t>
            </a:r>
            <a:r>
              <a:rPr lang="en-US" altLang="ko-KR"/>
              <a:t>?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415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MPI+OpenMP matmul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정확성 점수 </a:t>
            </a:r>
            <a:r>
              <a:rPr lang="en-US" altLang="ko-KR" sz="1600" dirty="0"/>
              <a:t>50%</a:t>
            </a:r>
          </a:p>
          <a:p>
            <a:pPr lvl="1"/>
            <a:r>
              <a:rPr lang="ko-KR" altLang="en-US" sz="1400" dirty="0"/>
              <a:t>무작위 </a:t>
            </a:r>
            <a:r>
              <a:rPr lang="en-US" altLang="ko-KR" sz="1400" dirty="0"/>
              <a:t>N </a:t>
            </a:r>
            <a:r>
              <a:rPr lang="en-US" altLang="ko-KR" sz="1400"/>
              <a:t>M K, </a:t>
            </a:r>
            <a:r>
              <a:rPr lang="ko-KR" altLang="en-US" sz="1400"/>
              <a:t>노드 개수 및 스레드 </a:t>
            </a:r>
            <a:r>
              <a:rPr lang="ko-KR" altLang="en-US" sz="1400" dirty="0"/>
              <a:t>개수에 대해 </a:t>
            </a:r>
            <a:r>
              <a:rPr lang="en-US" altLang="ko-KR" sz="1400" dirty="0"/>
              <a:t>-v </a:t>
            </a:r>
            <a:r>
              <a:rPr lang="ko-KR" altLang="en-US" sz="1400" dirty="0"/>
              <a:t>옵션을 주어 값 검증을 통과해야 함</a:t>
            </a:r>
            <a:endParaRPr lang="en-US" altLang="ko-KR" sz="1400" dirty="0"/>
          </a:p>
          <a:p>
            <a:pPr lvl="1"/>
            <a:r>
              <a:rPr lang="ko-KR" altLang="en-US" sz="1400" dirty="0"/>
              <a:t>총 </a:t>
            </a:r>
            <a:r>
              <a:rPr lang="en-US" altLang="ko-KR" sz="1400" dirty="0"/>
              <a:t>10</a:t>
            </a:r>
            <a:r>
              <a:rPr lang="ko-KR" altLang="en-US" sz="1400" dirty="0"/>
              <a:t>개의 </a:t>
            </a:r>
            <a:r>
              <a:rPr lang="en-US" altLang="ko-KR" sz="1400" dirty="0"/>
              <a:t>test case </a:t>
            </a:r>
            <a:r>
              <a:rPr lang="ko-KR" altLang="en-US" sz="1400" dirty="0"/>
              <a:t>로 채점할 예정</a:t>
            </a:r>
            <a:endParaRPr lang="en-US" altLang="ko-KR" sz="1400" dirty="0"/>
          </a:p>
          <a:p>
            <a:pPr lvl="1"/>
            <a:r>
              <a:rPr lang="en-US" altLang="ko-KR" sz="1400" dirty="0"/>
              <a:t>N, M, K </a:t>
            </a:r>
            <a:r>
              <a:rPr lang="ko-KR" altLang="en-US" sz="1400" dirty="0"/>
              <a:t>각각은 </a:t>
            </a:r>
            <a:r>
              <a:rPr lang="en-US" altLang="ko-KR" sz="1400"/>
              <a:t>2048 </a:t>
            </a:r>
            <a:r>
              <a:rPr lang="ko-KR" altLang="en-US" sz="1400"/>
              <a:t>이하</a:t>
            </a:r>
            <a:endParaRPr lang="en-US" altLang="ko-KR" sz="1400"/>
          </a:p>
          <a:p>
            <a:pPr lvl="1"/>
            <a:r>
              <a:rPr lang="ko-KR" altLang="en-US" sz="1400"/>
              <a:t>노드 개수는 </a:t>
            </a:r>
            <a:r>
              <a:rPr lang="en-US" altLang="ko-KR" sz="1400">
                <a:solidFill>
                  <a:srgbClr val="FF0000"/>
                </a:solidFill>
              </a:rPr>
              <a:t>1~3</a:t>
            </a:r>
            <a:r>
              <a:rPr lang="ko-KR" altLang="en-US" sz="1400">
                <a:solidFill>
                  <a:srgbClr val="FF0000"/>
                </a:solidFill>
              </a:rPr>
              <a:t>개</a:t>
            </a:r>
            <a:endParaRPr lang="en-US" altLang="ko-KR" sz="1400">
              <a:solidFill>
                <a:srgbClr val="FF0000"/>
              </a:solidFill>
            </a:endParaRPr>
          </a:p>
          <a:p>
            <a:pPr lvl="1"/>
            <a:r>
              <a:rPr lang="ko-KR" altLang="en-US" sz="1400"/>
              <a:t>노드당 스레드 </a:t>
            </a:r>
            <a:r>
              <a:rPr lang="ko-KR" altLang="en-US" sz="1400" dirty="0"/>
              <a:t>개수는 </a:t>
            </a:r>
            <a:r>
              <a:rPr lang="en-US" altLang="ko-KR" sz="1400" dirty="0"/>
              <a:t>40</a:t>
            </a:r>
            <a:r>
              <a:rPr lang="ko-KR" altLang="en-US" sz="1400"/>
              <a:t>개 이하</a:t>
            </a:r>
            <a:endParaRPr lang="en-US" altLang="ko-KR" sz="1400" dirty="0"/>
          </a:p>
          <a:p>
            <a:endParaRPr lang="en-US" altLang="ko-KR" sz="1600" dirty="0"/>
          </a:p>
          <a:p>
            <a:r>
              <a:rPr lang="ko-KR" altLang="en-US" sz="1600" dirty="0"/>
              <a:t>성능 점수</a:t>
            </a:r>
            <a:r>
              <a:rPr lang="en-US" altLang="ko-KR" sz="1600" dirty="0"/>
              <a:t> 50%</a:t>
            </a:r>
          </a:p>
          <a:p>
            <a:pPr lvl="1"/>
            <a:r>
              <a:rPr lang="en-US" altLang="ko-KR" sz="1400">
                <a:solidFill>
                  <a:srgbClr val="FF0000"/>
                </a:solidFill>
              </a:rPr>
              <a:t>3</a:t>
            </a:r>
            <a:r>
              <a:rPr lang="ko-KR" altLang="en-US" sz="1400">
                <a:solidFill>
                  <a:srgbClr val="FF0000"/>
                </a:solidFill>
              </a:rPr>
              <a:t>노드</a:t>
            </a:r>
            <a:r>
              <a:rPr lang="en-US" altLang="ko-KR" sz="1400"/>
              <a:t>, </a:t>
            </a:r>
            <a:r>
              <a:rPr lang="ko-KR" altLang="en-US" sz="1400"/>
              <a:t>노드당 </a:t>
            </a:r>
            <a:r>
              <a:rPr lang="en-US" altLang="ko-KR" sz="1400"/>
              <a:t>20 </a:t>
            </a:r>
            <a:r>
              <a:rPr lang="ko-KR" altLang="en-US" sz="1400"/>
              <a:t>스레드 사용</a:t>
            </a:r>
            <a:r>
              <a:rPr lang="en-US" altLang="ko-KR" sz="1400" dirty="0"/>
              <a:t>, 10 iteration</a:t>
            </a:r>
            <a:r>
              <a:rPr lang="en-US" altLang="ko-KR" sz="1400"/>
              <a:t>, 8192 x 8192 x 8192</a:t>
            </a:r>
            <a:r>
              <a:rPr lang="ko-KR" altLang="en-US" sz="1400"/>
              <a:t> 기준 </a:t>
            </a:r>
            <a:r>
              <a:rPr lang="en-US" altLang="ko-KR" sz="1400" b="1">
                <a:solidFill>
                  <a:srgbClr val="FF0000"/>
                </a:solidFill>
              </a:rPr>
              <a:t>525 </a:t>
            </a:r>
            <a:r>
              <a:rPr lang="en-US" altLang="ko-KR" sz="1400" b="1" dirty="0">
                <a:solidFill>
                  <a:srgbClr val="FF0000"/>
                </a:solidFill>
              </a:rPr>
              <a:t>GFLOPS </a:t>
            </a:r>
            <a:r>
              <a:rPr lang="ko-KR" altLang="en-US" sz="1400" dirty="0"/>
              <a:t>달성 시 만점</a:t>
            </a:r>
            <a:endParaRPr lang="en-US" altLang="ko-KR" sz="1400" dirty="0"/>
          </a:p>
          <a:p>
            <a:pPr lvl="1"/>
            <a:r>
              <a:rPr lang="ko-KR" altLang="en-US" sz="1400" dirty="0"/>
              <a:t>그 이하는 성능에 비례해 </a:t>
            </a:r>
            <a:r>
              <a:rPr lang="ko-KR" altLang="en-US" sz="1400"/>
              <a:t>점수 부여</a:t>
            </a:r>
            <a:endParaRPr lang="en-US" altLang="ko-KR" sz="1400"/>
          </a:p>
          <a:p>
            <a:pPr lvl="1"/>
            <a:r>
              <a:rPr lang="ko-KR" altLang="en-US" sz="1400"/>
              <a:t>답이 틀리면 </a:t>
            </a:r>
            <a:r>
              <a:rPr lang="en-US" altLang="ko-KR" sz="1400"/>
              <a:t>0</a:t>
            </a:r>
            <a:r>
              <a:rPr lang="ko-KR" altLang="en-US" sz="1400"/>
              <a:t>점 </a:t>
            </a:r>
            <a:r>
              <a:rPr lang="en-US" altLang="ko-KR" sz="1400"/>
              <a:t>(-v </a:t>
            </a:r>
            <a:r>
              <a:rPr lang="ko-KR" altLang="en-US" sz="1400"/>
              <a:t>옵션</a:t>
            </a:r>
            <a:r>
              <a:rPr lang="en-US" altLang="ko-KR" sz="140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4422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078DE-0926-474C-96A5-3C14FE4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+ OpenMP matmul - </a:t>
            </a:r>
            <a:r>
              <a:rPr lang="ko-KR" altLang="en-US"/>
              <a:t>생각해 볼 것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DDDB02-C08E-4074-8620-BD01F460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8078380" cy="5055202"/>
          </a:xfrm>
        </p:spPr>
        <p:txBody>
          <a:bodyPr>
            <a:normAutofit/>
          </a:bodyPr>
          <a:lstStyle/>
          <a:p>
            <a:r>
              <a:rPr lang="en-US" altLang="ko-KR" sz="1800"/>
              <a:t>mpirun </a:t>
            </a:r>
            <a:r>
              <a:rPr lang="ko-KR" altLang="en-US" sz="1800"/>
              <a:t>에 사용된 옵션들이 무엇을 의미하는 지</a:t>
            </a:r>
            <a:endParaRPr lang="en-US" altLang="ko-KR" sz="1800"/>
          </a:p>
          <a:p>
            <a:pPr lvl="1"/>
            <a:r>
              <a:rPr lang="ko-KR" altLang="en-US" sz="1600"/>
              <a:t>다른 옵션들은 어떤 것이 있는 지</a:t>
            </a:r>
            <a:endParaRPr lang="en-US" altLang="ko-KR" sz="1400"/>
          </a:p>
          <a:p>
            <a:endParaRPr lang="en-US" altLang="ko-KR" sz="1800"/>
          </a:p>
          <a:p>
            <a:r>
              <a:rPr lang="ko-KR" altLang="en-US" sz="1800"/>
              <a:t>노드 개수가 증가함에 따라 성능이 비례해서 증가하는지</a:t>
            </a:r>
            <a:endParaRPr lang="en-US" altLang="ko-KR" sz="1800"/>
          </a:p>
          <a:p>
            <a:endParaRPr lang="en-US" altLang="ko-KR" sz="1800"/>
          </a:p>
          <a:p>
            <a:r>
              <a:rPr lang="ko-KR" altLang="en-US" sz="1800"/>
              <a:t>전체 </a:t>
            </a:r>
            <a:r>
              <a:rPr lang="en-US" altLang="ko-KR" sz="1800"/>
              <a:t>matmul </a:t>
            </a:r>
            <a:r>
              <a:rPr lang="ko-KR" altLang="en-US" sz="1800"/>
              <a:t>시간 중 통신 시간과 연산 시간의 비율이 어떻게 되는 지</a:t>
            </a:r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483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+ OpenMP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Consolas" panose="020B0609020204030204" pitchFamily="49" charset="0"/>
              </a:rPr>
              <a:t>mat_mul.cpp </a:t>
            </a:r>
            <a:r>
              <a:rPr lang="ko-KR" altLang="en-US" sz="1800" dirty="0"/>
              <a:t>만 수정 가능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다양한 행렬 크기에 대해 답이 맞는지 체크를 할 것</a:t>
            </a:r>
            <a:r>
              <a:rPr lang="en-US" altLang="ko-KR" sz="1800" dirty="0"/>
              <a:t> (-v </a:t>
            </a:r>
            <a:r>
              <a:rPr lang="ko-KR" altLang="en-US" sz="1800" dirty="0"/>
              <a:t>옵션</a:t>
            </a:r>
            <a:r>
              <a:rPr lang="en-US" altLang="ko-KR" sz="1800" dirty="0"/>
              <a:t>)</a:t>
            </a:r>
          </a:p>
          <a:p>
            <a:endParaRPr lang="en-US" altLang="ko-KR" sz="1800" dirty="0"/>
          </a:p>
          <a:p>
            <a:r>
              <a:rPr lang="ko-KR" altLang="en-US" sz="1800" dirty="0"/>
              <a:t>로그인 노드에서 성능 측정을 하지 말 것</a:t>
            </a:r>
            <a:endParaRPr lang="en-US" altLang="ko-KR" sz="1800" dirty="0"/>
          </a:p>
          <a:p>
            <a:pPr lvl="1"/>
            <a:r>
              <a:rPr lang="ko-KR" altLang="en-US" sz="1600" dirty="0"/>
              <a:t>반드시 주어진 </a:t>
            </a:r>
            <a:r>
              <a:rPr lang="en-US" altLang="ko-KR" sz="1600" dirty="0"/>
              <a:t>run.sh</a:t>
            </a:r>
            <a:r>
              <a:rPr lang="ko-KR" altLang="en-US" sz="1600" dirty="0"/>
              <a:t> </a:t>
            </a:r>
            <a:r>
              <a:rPr lang="ko-KR" altLang="en-US" sz="1600"/>
              <a:t>혹은 </a:t>
            </a:r>
            <a:r>
              <a:rPr lang="en-US" altLang="ko-KR" sz="1600"/>
              <a:t>salloc+mpirun </a:t>
            </a:r>
            <a:r>
              <a:rPr lang="ko-KR" altLang="en-US" sz="1600"/>
              <a:t>으로 </a:t>
            </a:r>
            <a:r>
              <a:rPr lang="ko-KR" altLang="en-US" sz="1600" dirty="0"/>
              <a:t>계산 </a:t>
            </a:r>
            <a:r>
              <a:rPr lang="ko-KR" altLang="en-US" sz="1600"/>
              <a:t>노드에서 실행</a:t>
            </a:r>
            <a:endParaRPr lang="en-US" altLang="ko-KR" sz="1600"/>
          </a:p>
          <a:p>
            <a:endParaRPr lang="en-US" altLang="ko-KR" sz="1800"/>
          </a:p>
          <a:p>
            <a:r>
              <a:rPr lang="ko-KR" altLang="en-US" sz="1800"/>
              <a:t>큐에 너무 많은</a:t>
            </a:r>
            <a:r>
              <a:rPr lang="en-US" altLang="ko-KR" sz="1800"/>
              <a:t>/</a:t>
            </a:r>
            <a:r>
              <a:rPr lang="ko-KR" altLang="en-US" sz="1800"/>
              <a:t>오래 걸리는 작업을 제출하지 말 것</a:t>
            </a:r>
            <a:endParaRPr lang="en-US" altLang="ko-KR" sz="1800"/>
          </a:p>
          <a:p>
            <a:pPr lvl="1"/>
            <a:r>
              <a:rPr lang="ko-KR" altLang="en-US" sz="1600"/>
              <a:t>구현 단계에서는 작은 문제 크기 </a:t>
            </a:r>
            <a:r>
              <a:rPr lang="en-US" altLang="ko-KR" sz="1600"/>
              <a:t>&amp;</a:t>
            </a:r>
            <a:r>
              <a:rPr lang="ko-KR" altLang="en-US" sz="1600"/>
              <a:t> </a:t>
            </a:r>
            <a:r>
              <a:rPr lang="en-US" altLang="ko-KR" sz="1600"/>
              <a:t>2</a:t>
            </a:r>
            <a:r>
              <a:rPr lang="ko-KR" altLang="en-US" sz="1600"/>
              <a:t>노드로 실험</a:t>
            </a:r>
            <a:endParaRPr lang="en-US" altLang="ko-KR" sz="1600"/>
          </a:p>
          <a:p>
            <a:pPr lvl="1"/>
            <a:r>
              <a:rPr lang="en-US" altLang="ko-KR" sz="1600"/>
              <a:t>20</a:t>
            </a:r>
            <a:r>
              <a:rPr lang="ko-KR" altLang="en-US" sz="1600"/>
              <a:t>초 이상 걸리는 작업은 스스로 </a:t>
            </a:r>
            <a:r>
              <a:rPr lang="en-US" altLang="ko-KR" sz="1600"/>
              <a:t>kill</a:t>
            </a:r>
          </a:p>
        </p:txBody>
      </p:sp>
    </p:spTree>
    <p:extLst>
      <p:ext uri="{BB962C8B-B14F-4D97-AF65-F5344CB8AC3E}">
        <p14:creationId xmlns:p14="http://schemas.microsoft.com/office/powerpoint/2010/main" val="3329774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MPI + OpenMP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800"/>
              <a:t>노드당 </a:t>
            </a:r>
            <a:r>
              <a:rPr lang="en-US" altLang="ko-KR" sz="1800"/>
              <a:t>num_threads </a:t>
            </a:r>
            <a:r>
              <a:rPr lang="ko-KR" altLang="en-US" sz="1800"/>
              <a:t>개의 스레드를 사용해 계산을 수행할 것</a:t>
            </a:r>
            <a:endParaRPr lang="en-US" altLang="ko-KR" sz="1800"/>
          </a:p>
          <a:p>
            <a:pPr lvl="1"/>
            <a:r>
              <a:rPr lang="en-US" altLang="ko-KR" sz="1600"/>
              <a:t>-t 20 </a:t>
            </a:r>
            <a:r>
              <a:rPr lang="ko-KR" altLang="en-US" sz="1600"/>
              <a:t>옵션으로 </a:t>
            </a:r>
            <a:r>
              <a:rPr lang="en-US" altLang="ko-KR" sz="1600"/>
              <a:t>4</a:t>
            </a:r>
            <a:r>
              <a:rPr lang="ko-KR" altLang="en-US" sz="1600"/>
              <a:t>개의 노드에서 실행하면 총 </a:t>
            </a:r>
            <a:r>
              <a:rPr lang="en-US" altLang="ko-KR" sz="1600"/>
              <a:t>20</a:t>
            </a:r>
            <a:r>
              <a:rPr lang="ko-KR" altLang="en-US" sz="1600"/>
              <a:t> </a:t>
            </a:r>
            <a:r>
              <a:rPr lang="en-US" altLang="ko-KR" sz="1600"/>
              <a:t>*</a:t>
            </a:r>
            <a:r>
              <a:rPr lang="ko-KR" altLang="en-US" sz="1600"/>
              <a:t> </a:t>
            </a:r>
            <a:r>
              <a:rPr lang="en-US" altLang="ko-KR" sz="1600"/>
              <a:t>4</a:t>
            </a:r>
            <a:r>
              <a:rPr lang="ko-KR" altLang="en-US" sz="1600"/>
              <a:t> </a:t>
            </a:r>
            <a:r>
              <a:rPr lang="en-US" altLang="ko-KR" sz="1600"/>
              <a:t>=</a:t>
            </a:r>
            <a:r>
              <a:rPr lang="ko-KR" altLang="en-US" sz="1600"/>
              <a:t> </a:t>
            </a:r>
            <a:r>
              <a:rPr lang="en-US" altLang="ko-KR" sz="1600"/>
              <a:t>80</a:t>
            </a:r>
            <a:r>
              <a:rPr lang="ko-KR" altLang="en-US" sz="1600"/>
              <a:t> 개의 스레드를 사용하는 것</a:t>
            </a:r>
            <a:endParaRPr lang="en-US" altLang="ko-KR" sz="1600" dirty="0"/>
          </a:p>
          <a:p>
            <a:endParaRPr lang="en-US" altLang="ko-KR" sz="1800" dirty="0"/>
          </a:p>
          <a:p>
            <a:r>
              <a:rPr lang="en-US" altLang="ko-KR" sz="1800"/>
              <a:t>MPI+OpenMP </a:t>
            </a:r>
            <a:r>
              <a:rPr lang="ko-KR" altLang="en-US" sz="1800" dirty="0"/>
              <a:t>이외의 병렬화 </a:t>
            </a:r>
            <a:r>
              <a:rPr lang="ko-KR" altLang="en-US" sz="1800"/>
              <a:t>방식 </a:t>
            </a:r>
            <a:r>
              <a:rPr lang="en-US" altLang="ko-KR" sz="1800"/>
              <a:t>(Pthread, OpenCL, CUDA </a:t>
            </a:r>
            <a:r>
              <a:rPr lang="ko-KR" altLang="en-US" sz="1800"/>
              <a:t>등</a:t>
            </a:r>
            <a:r>
              <a:rPr lang="en-US" altLang="ko-KR" sz="1800" dirty="0"/>
              <a:t>) </a:t>
            </a:r>
            <a:r>
              <a:rPr lang="ko-KR" altLang="en-US" sz="1800" dirty="0"/>
              <a:t>사용 금지</a:t>
            </a:r>
            <a:endParaRPr lang="en-US" altLang="ko-KR" sz="1800" dirty="0"/>
          </a:p>
          <a:p>
            <a:pPr lvl="1"/>
            <a:r>
              <a:rPr lang="en-US" altLang="ko-KR" sz="1600" dirty="0"/>
              <a:t>Vector instruction </a:t>
            </a:r>
            <a:r>
              <a:rPr lang="ko-KR" altLang="en-US" sz="1600" dirty="0"/>
              <a:t>은 사용 가능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98210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7F0D3F-8004-4D69-991B-18B63CFE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제출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03265A-7149-4B5B-94D4-9E6694BF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각자의 홈 디렉토리에 </a:t>
            </a:r>
            <a:r>
              <a:rPr lang="en-US" altLang="ko-KR" sz="1600" dirty="0"/>
              <a:t>~/</a:t>
            </a:r>
            <a:r>
              <a:rPr lang="en-US" altLang="ko-KR" sz="1600" dirty="0">
                <a:latin typeface="Consolas" panose="020B0609020204030204" pitchFamily="49" charset="0"/>
              </a:rPr>
              <a:t>submit</a:t>
            </a:r>
            <a:r>
              <a:rPr lang="en-US" altLang="ko-KR" sz="1600">
                <a:latin typeface="Consolas" panose="020B0609020204030204" pitchFamily="49" charset="0"/>
              </a:rPr>
              <a:t>/HW4</a:t>
            </a:r>
            <a:r>
              <a:rPr lang="en-US" altLang="ko-KR" sz="1600"/>
              <a:t> </a:t>
            </a:r>
            <a:r>
              <a:rPr lang="ko-KR" altLang="en-US" sz="1600" dirty="0"/>
              <a:t>디렉토리 생성</a:t>
            </a:r>
            <a:endParaRPr lang="en-US" altLang="ko-KR" sz="1600" dirty="0"/>
          </a:p>
          <a:p>
            <a:r>
              <a:rPr lang="ko-KR" altLang="en-US" sz="1600" dirty="0"/>
              <a:t>구현한 </a:t>
            </a:r>
            <a:r>
              <a:rPr lang="en-US" altLang="ko-KR" sz="1600" dirty="0"/>
              <a:t>mat_mul.</a:t>
            </a:r>
            <a:r>
              <a:rPr lang="en-US" altLang="ko-KR" sz="1600"/>
              <a:t>cpp </a:t>
            </a:r>
            <a:r>
              <a:rPr lang="ko-KR" altLang="en-US" sz="1600"/>
              <a:t>파일을 </a:t>
            </a:r>
            <a:r>
              <a:rPr lang="ko-KR" altLang="en-US" sz="1600" dirty="0"/>
              <a:t>디렉토리 내에 복사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b="1" dirty="0" err="1"/>
              <a:t>디렉토리명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파일명이 정확히 일치하도록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en-US" altLang="ko-KR" sz="1600" dirty="0">
                <a:latin typeface="Consolas" panose="020B0609020204030204" pitchFamily="49" charset="0"/>
              </a:rPr>
              <a:t>ls</a:t>
            </a:r>
            <a:r>
              <a:rPr lang="en-US" altLang="ko-KR" sz="1600" dirty="0"/>
              <a:t> </a:t>
            </a:r>
            <a:r>
              <a:rPr lang="ko-KR" altLang="en-US" sz="1600" dirty="0"/>
              <a:t>명령의 출력이</a:t>
            </a:r>
            <a:r>
              <a:rPr lang="en-US" altLang="ko-KR" sz="1600" dirty="0"/>
              <a:t> </a:t>
            </a:r>
            <a:r>
              <a:rPr lang="ko-KR" altLang="en-US" sz="1600" dirty="0"/>
              <a:t>아래 스크린샷과 같이 나와야 함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en-US" altLang="ko-KR" sz="1600" dirty="0"/>
              <a:t>check-submit </a:t>
            </a:r>
            <a:r>
              <a:rPr lang="ko-KR" altLang="en-US" sz="1600" dirty="0"/>
              <a:t>유틸리티 활용</a:t>
            </a:r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294A2EE-DBF4-490D-BFA3-5BF352A38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949" y="3235135"/>
            <a:ext cx="3601123" cy="75023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77556B8-FFE4-4ADD-B601-6626C03B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701" y="4365811"/>
            <a:ext cx="2713208" cy="177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제출 기한</a:t>
            </a:r>
            <a:r>
              <a:rPr lang="en-US" altLang="ko-KR" sz="1800" b="1">
                <a:solidFill>
                  <a:srgbClr val="FF0000"/>
                </a:solidFill>
              </a:rPr>
              <a:t>: 5</a:t>
            </a:r>
            <a:r>
              <a:rPr lang="ko-KR" altLang="en-US" sz="1800" b="1">
                <a:solidFill>
                  <a:srgbClr val="FF0000"/>
                </a:solidFill>
              </a:rPr>
              <a:t>월 </a:t>
            </a:r>
            <a:r>
              <a:rPr lang="en-US" altLang="ko-KR" sz="1800" b="1">
                <a:solidFill>
                  <a:srgbClr val="FF0000"/>
                </a:solidFill>
              </a:rPr>
              <a:t>11</a:t>
            </a:r>
            <a:r>
              <a:rPr lang="ko-KR" altLang="en-US" sz="1800" b="1">
                <a:solidFill>
                  <a:srgbClr val="FF0000"/>
                </a:solidFill>
              </a:rPr>
              <a:t>일 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월</a:t>
            </a:r>
            <a:r>
              <a:rPr lang="en-US" altLang="ko-KR" sz="1800" b="1">
                <a:solidFill>
                  <a:srgbClr val="FF0000"/>
                </a:solidFill>
              </a:rPr>
              <a:t>) </a:t>
            </a:r>
            <a:r>
              <a:rPr lang="en-US" altLang="ko-KR" sz="1800" b="1" dirty="0">
                <a:solidFill>
                  <a:srgbClr val="FF0000"/>
                </a:solidFill>
              </a:rPr>
              <a:t>14:29</a:t>
            </a:r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기한이 되면 프로그램이 자동으로 제출 파일을 복사해 감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파일명</a:t>
            </a:r>
            <a:r>
              <a:rPr lang="en-US" altLang="ko-KR" dirty="0"/>
              <a:t>, </a:t>
            </a:r>
            <a:r>
              <a:rPr lang="ko-KR" altLang="en-US" dirty="0"/>
              <a:t>디렉토리</a:t>
            </a:r>
            <a:r>
              <a:rPr lang="en-US" altLang="ko-KR" dirty="0"/>
              <a:t>, </a:t>
            </a:r>
            <a:r>
              <a:rPr lang="ko-KR" altLang="en-US" dirty="0"/>
              <a:t>형식을 정확히 지켰는지 체크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>
                <a:solidFill>
                  <a:srgbClr val="FF0000"/>
                </a:solidFill>
              </a:rPr>
              <a:t>평가를 하는 과제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r>
              <a:rPr lang="ko-KR" altLang="en-US" sz="1800" b="1" dirty="0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lvl="1"/>
            <a:r>
              <a:rPr lang="ko-KR" altLang="en-US" sz="1600" dirty="0"/>
              <a:t>제출 디렉토리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 파일명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제출한 파일 내용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프로그램이 불필요한 출력을 하는 지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디버깅 코드 등 불필요한 코드를 모두 제거했는지 확인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05E1B-7771-403B-BFA4-F2086FB0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+ MPI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5EEFCA-5A53-4DE3-B47B-22544F40E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예시 답안을 </a:t>
            </a:r>
            <a:r>
              <a:rPr lang="en-US" altLang="ko-KR">
                <a:latin typeface="Consolas" panose="020B0609020204030204" pitchFamily="49" charset="0"/>
              </a:rPr>
              <a:t>/skeleton/HW4-ans </a:t>
            </a:r>
            <a:r>
              <a:rPr lang="ko-KR" altLang="en-US"/>
              <a:t>에 준비해 둠</a:t>
            </a:r>
            <a:endParaRPr lang="en-US" altLang="ko-KR"/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mat_mul.cpp</a:t>
            </a:r>
          </a:p>
          <a:p>
            <a:pPr lvl="2"/>
            <a:r>
              <a:rPr lang="en-US" altLang="ko-KR"/>
              <a:t>3</a:t>
            </a:r>
            <a:r>
              <a:rPr lang="ko-KR" altLang="en-US"/>
              <a:t>노드 기준</a:t>
            </a:r>
            <a:r>
              <a:rPr lang="en-US" altLang="ko-KR"/>
              <a:t> ~700 GFLOPS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1685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05E1B-7771-403B-BFA4-F2086FB0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+ MPI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5EEFCA-5A53-4DE3-B47B-22544F40E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ko-KR" altLang="en-US"/>
              <a:t>각 노드가 </a:t>
            </a:r>
            <a:r>
              <a:rPr lang="en-US" altLang="ko-KR"/>
              <a:t>C </a:t>
            </a:r>
            <a:r>
              <a:rPr lang="ko-KR" altLang="en-US"/>
              <a:t>의 일부분을 나누어 계산</a:t>
            </a:r>
            <a:endParaRPr lang="en-US" altLang="ko-KR"/>
          </a:p>
          <a:p>
            <a:pPr lvl="1"/>
            <a:r>
              <a:rPr lang="ko-KR" altLang="en-US"/>
              <a:t>행 단위로 나눔</a:t>
            </a:r>
            <a:endParaRPr lang="en-US" altLang="ko-KR"/>
          </a:p>
          <a:p>
            <a:pPr lvl="1"/>
            <a:r>
              <a:rPr lang="ko-KR" altLang="en-US"/>
              <a:t>각 노드 내에선</a:t>
            </a:r>
            <a:r>
              <a:rPr lang="en-US" altLang="ko-KR"/>
              <a:t> </a:t>
            </a:r>
            <a:r>
              <a:rPr lang="ko-KR" altLang="en-US"/>
              <a:t>다시 담당하는 부분의 일부분을 </a:t>
            </a:r>
            <a:r>
              <a:rPr lang="en-US" altLang="ko-KR"/>
              <a:t>OpenMP </a:t>
            </a:r>
            <a:r>
              <a:rPr lang="ko-KR" altLang="en-US"/>
              <a:t>스레드들이 나누어 계산</a:t>
            </a:r>
            <a:endParaRPr lang="en-US" altLang="ko-KR"/>
          </a:p>
          <a:p>
            <a:pPr lvl="1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EBA1927-2F51-6886-4D22-D152E6297204}"/>
              </a:ext>
            </a:extLst>
          </p:cNvPr>
          <p:cNvSpPr/>
          <p:nvPr/>
        </p:nvSpPr>
        <p:spPr>
          <a:xfrm>
            <a:off x="3234690" y="3655257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0307B8-91C6-1579-82A6-8F32CA359034}"/>
              </a:ext>
            </a:extLst>
          </p:cNvPr>
          <p:cNvSpPr txBox="1"/>
          <p:nvPr/>
        </p:nvSpPr>
        <p:spPr>
          <a:xfrm>
            <a:off x="4096192" y="5815256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45292D3-ADF6-2C8A-7A72-F00600BCA972}"/>
              </a:ext>
            </a:extLst>
          </p:cNvPr>
          <p:cNvSpPr/>
          <p:nvPr/>
        </p:nvSpPr>
        <p:spPr>
          <a:xfrm>
            <a:off x="3234690" y="3653028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Rank0 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A8EB29C-4ACA-920F-9CB6-E6314036FCFB}"/>
              </a:ext>
            </a:extLst>
          </p:cNvPr>
          <p:cNvSpPr/>
          <p:nvPr/>
        </p:nvSpPr>
        <p:spPr>
          <a:xfrm>
            <a:off x="3234690" y="4101084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354CF94-C9CD-49B3-EEB3-21E54326C00C}"/>
              </a:ext>
            </a:extLst>
          </p:cNvPr>
          <p:cNvSpPr/>
          <p:nvPr/>
        </p:nvSpPr>
        <p:spPr>
          <a:xfrm>
            <a:off x="3234690" y="4546911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7FC65C-1070-F916-BD4F-9F3C04FEA44B}"/>
              </a:ext>
            </a:extLst>
          </p:cNvPr>
          <p:cNvSpPr/>
          <p:nvPr/>
        </p:nvSpPr>
        <p:spPr>
          <a:xfrm>
            <a:off x="3234690" y="5377132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Rank3 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P-1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171C70-A9A1-AE32-90BE-9560EEDF0EA3}"/>
              </a:ext>
            </a:extLst>
          </p:cNvPr>
          <p:cNvSpPr txBox="1"/>
          <p:nvPr/>
        </p:nvSpPr>
        <p:spPr>
          <a:xfrm>
            <a:off x="4096192" y="4770939"/>
            <a:ext cx="907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E6890E-CD70-7189-36BA-AC09F4933137}"/>
              </a:ext>
            </a:extLst>
          </p:cNvPr>
          <p:cNvSpPr txBox="1"/>
          <p:nvPr/>
        </p:nvSpPr>
        <p:spPr>
          <a:xfrm>
            <a:off x="4096192" y="3913632"/>
            <a:ext cx="907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1E21267-3F33-F495-F78A-C82480F285A7}"/>
              </a:ext>
            </a:extLst>
          </p:cNvPr>
          <p:cNvSpPr/>
          <p:nvPr/>
        </p:nvSpPr>
        <p:spPr>
          <a:xfrm>
            <a:off x="3234690" y="4540774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Rank1  Thread 0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129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05E1B-7771-403B-BFA4-F2086FB0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+ MPI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5EEFCA-5A53-4DE3-B47B-22544F40E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en-US" altLang="ko-KR"/>
              <a:t>A, B </a:t>
            </a:r>
            <a:r>
              <a:rPr lang="ko-KR" altLang="en-US"/>
              <a:t>를 각 노드 </a:t>
            </a:r>
            <a:r>
              <a:rPr lang="en-US" altLang="ko-KR"/>
              <a:t>(MPI Rank) </a:t>
            </a:r>
            <a:r>
              <a:rPr lang="ko-KR" altLang="en-US"/>
              <a:t>에 나누어 주기 </a:t>
            </a:r>
            <a:r>
              <a:rPr lang="en-US" altLang="ko-KR"/>
              <a:t>(Scatter, Broadcast)</a:t>
            </a:r>
          </a:p>
          <a:p>
            <a:pPr lvl="1"/>
            <a:r>
              <a:rPr lang="ko-KR" altLang="en-US"/>
              <a:t>노드 간 메모리는 공유가 아님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54DC634-022A-DA95-AB72-938274CBC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52" y="3429000"/>
            <a:ext cx="7487695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94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05E1B-7771-403B-BFA4-F2086FB0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OpenMP + MPI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5EEFCA-5A53-4DE3-B47B-22544F40E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ko-KR" altLang="en-US"/>
              <a:t>계산 결과 </a:t>
            </a:r>
            <a:r>
              <a:rPr lang="en-US" altLang="ko-KR"/>
              <a:t>C </a:t>
            </a:r>
            <a:r>
              <a:rPr lang="ko-KR" altLang="en-US"/>
              <a:t>를 </a:t>
            </a:r>
            <a:r>
              <a:rPr lang="en-US" altLang="ko-KR"/>
              <a:t>Rank 0 </a:t>
            </a:r>
            <a:r>
              <a:rPr lang="ko-KR" altLang="en-US"/>
              <a:t>프로세스에 모으기 </a:t>
            </a:r>
            <a:r>
              <a:rPr lang="en-US" altLang="ko-KR"/>
              <a:t>(Gather)</a:t>
            </a:r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B060A6D-8A19-7BAC-53E8-E33D89574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331108"/>
            <a:ext cx="7916380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4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14055</TotalTime>
  <Words>807</Words>
  <Application>Microsoft Office PowerPoint</Application>
  <PresentationFormat>화면 슬라이드 쇼(4:3)</PresentationFormat>
  <Paragraphs>132</Paragraphs>
  <Slides>18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Calibri</vt:lpstr>
      <vt:lpstr>Consolas</vt:lpstr>
      <vt:lpstr>Arial</vt:lpstr>
      <vt:lpstr>NanumGothic</vt:lpstr>
      <vt:lpstr>Office 테마</vt:lpstr>
      <vt:lpstr>TA Session 4</vt:lpstr>
      <vt:lpstr>구성</vt:lpstr>
      <vt:lpstr>과제4: MPI + OpenMP matmul</vt:lpstr>
      <vt:lpstr>MPI + OpenMP matmul</vt:lpstr>
      <vt:lpstr>MPI 환경</vt:lpstr>
      <vt:lpstr>MPI + OpenMP matmul - 실행 예시</vt:lpstr>
      <vt:lpstr>MPI + OpenMP matmul - 실행 예시</vt:lpstr>
      <vt:lpstr>Hint</vt:lpstr>
      <vt:lpstr>MPI+OpenMP matmul - 평가 기준</vt:lpstr>
      <vt:lpstr>MPI + OpenMP matmul - 생각해 볼 것</vt:lpstr>
      <vt:lpstr>MPI + OpenMP matmul - 주의사항</vt:lpstr>
      <vt:lpstr>MPI + OpenMP matmul - 주의사항</vt:lpstr>
      <vt:lpstr>제출 방법</vt:lpstr>
      <vt:lpstr>주의사항</vt:lpstr>
      <vt:lpstr>OpenMP + MPI matmul 해설</vt:lpstr>
      <vt:lpstr>OpenMP + MPI matmul 해설</vt:lpstr>
      <vt:lpstr>OpenMP + MPI matmul 해설</vt:lpstr>
      <vt:lpstr>OpenMP + MPI matmul 해설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SamsungDS22-TASession-2</dc:title>
  <dc:creator>Lee Jaejin</dc:creator>
  <cp:lastModifiedBy>3113</cp:lastModifiedBy>
  <cp:revision>1137</cp:revision>
  <dcterms:created xsi:type="dcterms:W3CDTF">2020-09-26T01:40:13Z</dcterms:created>
  <dcterms:modified xsi:type="dcterms:W3CDTF">2022-05-11T04:55:21Z</dcterms:modified>
</cp:coreProperties>
</file>