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20"/>
  </p:notesMasterIdLst>
  <p:sldIdLst>
    <p:sldId id="258" r:id="rId2"/>
    <p:sldId id="296" r:id="rId3"/>
    <p:sldId id="259" r:id="rId4"/>
    <p:sldId id="276" r:id="rId5"/>
    <p:sldId id="280" r:id="rId6"/>
    <p:sldId id="291" r:id="rId7"/>
    <p:sldId id="297" r:id="rId8"/>
    <p:sldId id="298" r:id="rId9"/>
    <p:sldId id="300" r:id="rId10"/>
    <p:sldId id="299" r:id="rId11"/>
    <p:sldId id="290" r:id="rId12"/>
    <p:sldId id="301" r:id="rId13"/>
    <p:sldId id="292" r:id="rId14"/>
    <p:sldId id="279" r:id="rId15"/>
    <p:sldId id="293" r:id="rId16"/>
    <p:sldId id="294" r:id="rId17"/>
    <p:sldId id="295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A8D7FF"/>
    <a:srgbClr val="00005F"/>
    <a:srgbClr val="FFEF00"/>
    <a:srgbClr val="00007F"/>
    <a:srgbClr val="011EAA"/>
    <a:srgbClr val="005493"/>
    <a:srgbClr val="011893"/>
    <a:srgbClr val="FFE000"/>
    <a:srgbClr val="3CA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41" autoAdjust="0"/>
    <p:restoredTop sz="96327"/>
  </p:normalViewPr>
  <p:slideViewPr>
    <p:cSldViewPr snapToGrid="0" snapToObjects="1" showGuides="1">
      <p:cViewPr varScale="1">
        <p:scale>
          <a:sx n="162" d="100"/>
          <a:sy n="162" d="100"/>
        </p:scale>
        <p:origin x="196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x-none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4496B9-EC76-334B-AF65-171538A24E83}" type="datetimeFigureOut">
              <a:rPr kumimoji="1" lang="x-none" altLang="en-US" smtClean="0"/>
              <a:t>2022-05-07</a:t>
            </a:fld>
            <a:endParaRPr kumimoji="1" lang="x-none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x-none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x-none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458AF-7AF6-5648-8460-C71473886DF4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2728447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458AF-7AF6-5648-8460-C71473886DF4}" type="slidenum">
              <a:rPr kumimoji="1" lang="x-none" altLang="en-US" smtClean="0"/>
              <a:t>1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1115428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458AF-7AF6-5648-8460-C71473886DF4}" type="slidenum">
              <a:rPr kumimoji="1" lang="ko-Kore-KR" altLang="en-US" smtClean="0"/>
              <a:t>4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78651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218714"/>
          </a:xfrm>
        </p:spPr>
        <p:txBody>
          <a:bodyPr anchor="b"/>
          <a:lstStyle>
            <a:lvl1pPr algn="ctr">
              <a:lnSpc>
                <a:spcPct val="150000"/>
              </a:lnSpc>
              <a:defRPr sz="3200" baseline="0"/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40479"/>
            <a:ext cx="6858000" cy="171175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  <a:endParaRPr lang="en-US" dirty="0"/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FEE06F4E-EB94-3B4F-BB09-BAE2C4E2ABB6}"/>
              </a:ext>
            </a:extLst>
          </p:cNvPr>
          <p:cNvGrpSpPr/>
          <p:nvPr userDrawn="1"/>
        </p:nvGrpSpPr>
        <p:grpSpPr>
          <a:xfrm>
            <a:off x="435143" y="0"/>
            <a:ext cx="8278583" cy="3470080"/>
            <a:chOff x="435143" y="0"/>
            <a:chExt cx="8278583" cy="3470080"/>
          </a:xfrm>
        </p:grpSpPr>
        <p:sp>
          <p:nvSpPr>
            <p:cNvPr id="9" name="호 8">
              <a:extLst>
                <a:ext uri="{FF2B5EF4-FFF2-40B4-BE49-F238E27FC236}">
                  <a16:creationId xmlns:a16="http://schemas.microsoft.com/office/drawing/2014/main" id="{DB7EF517-8A74-314A-B079-312E11663784}"/>
                </a:ext>
              </a:extLst>
            </p:cNvPr>
            <p:cNvSpPr/>
            <p:nvPr userDrawn="1"/>
          </p:nvSpPr>
          <p:spPr>
            <a:xfrm rot="10800000">
              <a:off x="435143" y="3290080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x-none" altLang="en-US"/>
            </a:p>
          </p:txBody>
        </p:sp>
        <p:cxnSp>
          <p:nvCxnSpPr>
            <p:cNvPr id="10" name="직선 연결선[R] 9">
              <a:extLst>
                <a:ext uri="{FF2B5EF4-FFF2-40B4-BE49-F238E27FC236}">
                  <a16:creationId xmlns:a16="http://schemas.microsoft.com/office/drawing/2014/main" id="{24265CAD-F257-D747-B0BC-BF061A52B38A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V="1">
              <a:off x="435143" y="0"/>
              <a:ext cx="0" cy="338008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[R] 10">
              <a:extLst>
                <a:ext uri="{FF2B5EF4-FFF2-40B4-BE49-F238E27FC236}">
                  <a16:creationId xmlns:a16="http://schemas.microsoft.com/office/drawing/2014/main" id="{73C19D32-31B7-2B4C-BD56-76ECDCB43077}"/>
                </a:ext>
              </a:extLst>
            </p:cNvPr>
            <p:cNvCxnSpPr>
              <a:cxnSpLocks/>
              <a:endCxn id="9" idx="0"/>
            </p:cNvCxnSpPr>
            <p:nvPr userDrawn="1"/>
          </p:nvCxnSpPr>
          <p:spPr>
            <a:xfrm flipH="1">
              <a:off x="525142" y="3470080"/>
              <a:ext cx="8100000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호 11">
              <a:extLst>
                <a:ext uri="{FF2B5EF4-FFF2-40B4-BE49-F238E27FC236}">
                  <a16:creationId xmlns:a16="http://schemas.microsoft.com/office/drawing/2014/main" id="{D298456C-F362-BC43-A82F-BB65FFCDA888}"/>
                </a:ext>
              </a:extLst>
            </p:cNvPr>
            <p:cNvSpPr/>
            <p:nvPr userDrawn="1"/>
          </p:nvSpPr>
          <p:spPr>
            <a:xfrm rot="10800000" flipH="1">
              <a:off x="8533726" y="3290080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x-none" altLang="en-US"/>
            </a:p>
          </p:txBody>
        </p:sp>
        <p:cxnSp>
          <p:nvCxnSpPr>
            <p:cNvPr id="13" name="직선 연결선[R] 12">
              <a:extLst>
                <a:ext uri="{FF2B5EF4-FFF2-40B4-BE49-F238E27FC236}">
                  <a16:creationId xmlns:a16="http://schemas.microsoft.com/office/drawing/2014/main" id="{059E5558-4414-0A4A-AA8B-49573BC62F36}"/>
                </a:ext>
              </a:extLst>
            </p:cNvPr>
            <p:cNvCxnSpPr>
              <a:cxnSpLocks/>
              <a:stCxn id="12" idx="2"/>
            </p:cNvCxnSpPr>
            <p:nvPr userDrawn="1"/>
          </p:nvCxnSpPr>
          <p:spPr>
            <a:xfrm flipV="1">
              <a:off x="8713726" y="0"/>
              <a:ext cx="0" cy="338008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82169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6628631" cy="55689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60000"/>
              </a:lnSpc>
              <a:defRPr/>
            </a:lvl1pPr>
            <a:lvl2pPr>
              <a:lnSpc>
                <a:spcPct val="160000"/>
              </a:lnSpc>
              <a:defRPr/>
            </a:lvl2pPr>
            <a:lvl3pPr>
              <a:lnSpc>
                <a:spcPct val="160000"/>
              </a:lnSpc>
              <a:defRPr/>
            </a:lvl3pPr>
            <a:lvl4pPr>
              <a:lnSpc>
                <a:spcPct val="160000"/>
              </a:lnSpc>
              <a:defRPr/>
            </a:lvl4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‹#›</a:t>
            </a:fld>
            <a:endParaRPr kumimoji="1" lang="x-none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912E92B-77C7-1447-9B42-9A940E382D36}"/>
              </a:ext>
            </a:extLst>
          </p:cNvPr>
          <p:cNvGrpSpPr/>
          <p:nvPr userDrawn="1"/>
        </p:nvGrpSpPr>
        <p:grpSpPr>
          <a:xfrm>
            <a:off x="468000" y="-10183"/>
            <a:ext cx="7006945" cy="934614"/>
            <a:chOff x="430339" y="-10183"/>
            <a:chExt cx="7006945" cy="934614"/>
          </a:xfrm>
        </p:grpSpPr>
        <p:sp>
          <p:nvSpPr>
            <p:cNvPr id="9" name="호 8">
              <a:extLst>
                <a:ext uri="{FF2B5EF4-FFF2-40B4-BE49-F238E27FC236}">
                  <a16:creationId xmlns:a16="http://schemas.microsoft.com/office/drawing/2014/main" id="{B3F5AF0E-4392-1041-88EB-D44F7CEED532}"/>
                </a:ext>
              </a:extLst>
            </p:cNvPr>
            <p:cNvSpPr/>
            <p:nvPr userDrawn="1"/>
          </p:nvSpPr>
          <p:spPr>
            <a:xfrm rot="10800000">
              <a:off x="430339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x-none" altLang="en-US"/>
            </a:p>
          </p:txBody>
        </p:sp>
        <p:cxnSp>
          <p:nvCxnSpPr>
            <p:cNvPr id="10" name="직선 연결선[R] 9">
              <a:extLst>
                <a:ext uri="{FF2B5EF4-FFF2-40B4-BE49-F238E27FC236}">
                  <a16:creationId xmlns:a16="http://schemas.microsoft.com/office/drawing/2014/main" id="{DA664CE6-EA38-1B42-8C81-E94570579C45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V="1">
              <a:off x="430339" y="1"/>
              <a:ext cx="0" cy="83443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[R] 10">
              <a:extLst>
                <a:ext uri="{FF2B5EF4-FFF2-40B4-BE49-F238E27FC236}">
                  <a16:creationId xmlns:a16="http://schemas.microsoft.com/office/drawing/2014/main" id="{47EB89D0-291D-CA40-8ED2-AF008B8205F7}"/>
                </a:ext>
              </a:extLst>
            </p:cNvPr>
            <p:cNvCxnSpPr>
              <a:cxnSpLocks/>
              <a:endCxn id="9" idx="0"/>
            </p:cNvCxnSpPr>
            <p:nvPr userDrawn="1"/>
          </p:nvCxnSpPr>
          <p:spPr>
            <a:xfrm flipH="1">
              <a:off x="520339" y="924431"/>
              <a:ext cx="6826945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호 11">
              <a:extLst>
                <a:ext uri="{FF2B5EF4-FFF2-40B4-BE49-F238E27FC236}">
                  <a16:creationId xmlns:a16="http://schemas.microsoft.com/office/drawing/2014/main" id="{9E49F28F-3C32-5449-9849-20F7B5EF1B31}"/>
                </a:ext>
              </a:extLst>
            </p:cNvPr>
            <p:cNvSpPr/>
            <p:nvPr userDrawn="1"/>
          </p:nvSpPr>
          <p:spPr>
            <a:xfrm rot="10800000" flipH="1">
              <a:off x="7257284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x-none" altLang="en-US"/>
            </a:p>
          </p:txBody>
        </p:sp>
        <p:cxnSp>
          <p:nvCxnSpPr>
            <p:cNvPr id="13" name="직선 연결선[R] 12">
              <a:extLst>
                <a:ext uri="{FF2B5EF4-FFF2-40B4-BE49-F238E27FC236}">
                  <a16:creationId xmlns:a16="http://schemas.microsoft.com/office/drawing/2014/main" id="{CF0317EE-2B60-9C47-A33D-039B63AD2609}"/>
                </a:ext>
              </a:extLst>
            </p:cNvPr>
            <p:cNvCxnSpPr>
              <a:cxnSpLocks/>
              <a:stCxn id="12" idx="2"/>
            </p:cNvCxnSpPr>
            <p:nvPr userDrawn="1"/>
          </p:nvCxnSpPr>
          <p:spPr>
            <a:xfrm flipV="1">
              <a:off x="7437284" y="-10183"/>
              <a:ext cx="0" cy="8446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23897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60000"/>
              </a:lnSpc>
              <a:defRPr/>
            </a:lvl1pPr>
            <a:lvl2pPr>
              <a:lnSpc>
                <a:spcPct val="160000"/>
              </a:lnSpc>
              <a:defRPr/>
            </a:lvl2pPr>
            <a:lvl3pPr>
              <a:lnSpc>
                <a:spcPct val="160000"/>
              </a:lnSpc>
              <a:defRPr/>
            </a:lvl3pPr>
            <a:lvl4pPr>
              <a:lnSpc>
                <a:spcPct val="160000"/>
              </a:lnSpc>
              <a:defRPr/>
            </a:lvl4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1054026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6628632" cy="55689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‹#›</a:t>
            </a:fld>
            <a:endParaRPr kumimoji="1" lang="x-none" altLang="en-US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94344EC-9E4D-F24B-B9B5-45A4E1FB57E4}"/>
              </a:ext>
            </a:extLst>
          </p:cNvPr>
          <p:cNvGrpSpPr/>
          <p:nvPr userDrawn="1"/>
        </p:nvGrpSpPr>
        <p:grpSpPr>
          <a:xfrm>
            <a:off x="468000" y="-10183"/>
            <a:ext cx="7006945" cy="934614"/>
            <a:chOff x="430339" y="-10183"/>
            <a:chExt cx="7006945" cy="934614"/>
          </a:xfrm>
        </p:grpSpPr>
        <p:sp>
          <p:nvSpPr>
            <p:cNvPr id="14" name="호 13">
              <a:extLst>
                <a:ext uri="{FF2B5EF4-FFF2-40B4-BE49-F238E27FC236}">
                  <a16:creationId xmlns:a16="http://schemas.microsoft.com/office/drawing/2014/main" id="{15005071-F4E5-AF47-BDA0-4C405B354A3C}"/>
                </a:ext>
              </a:extLst>
            </p:cNvPr>
            <p:cNvSpPr/>
            <p:nvPr userDrawn="1"/>
          </p:nvSpPr>
          <p:spPr>
            <a:xfrm rot="10800000">
              <a:off x="430339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x-none" altLang="en-US"/>
            </a:p>
          </p:txBody>
        </p:sp>
        <p:cxnSp>
          <p:nvCxnSpPr>
            <p:cNvPr id="15" name="직선 연결선[R] 14">
              <a:extLst>
                <a:ext uri="{FF2B5EF4-FFF2-40B4-BE49-F238E27FC236}">
                  <a16:creationId xmlns:a16="http://schemas.microsoft.com/office/drawing/2014/main" id="{C9073957-23C6-E14D-92DD-DDC80AAA5772}"/>
                </a:ext>
              </a:extLst>
            </p:cNvPr>
            <p:cNvCxnSpPr>
              <a:cxnSpLocks/>
              <a:stCxn id="14" idx="2"/>
            </p:cNvCxnSpPr>
            <p:nvPr userDrawn="1"/>
          </p:nvCxnSpPr>
          <p:spPr>
            <a:xfrm flipV="1">
              <a:off x="430339" y="1"/>
              <a:ext cx="0" cy="83443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ED8CB3FC-6472-E548-8597-68C0C4BB31B8}"/>
                </a:ext>
              </a:extLst>
            </p:cNvPr>
            <p:cNvCxnSpPr>
              <a:cxnSpLocks/>
              <a:endCxn id="14" idx="0"/>
            </p:cNvCxnSpPr>
            <p:nvPr userDrawn="1"/>
          </p:nvCxnSpPr>
          <p:spPr>
            <a:xfrm flipH="1">
              <a:off x="520339" y="924431"/>
              <a:ext cx="6826945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호 16">
              <a:extLst>
                <a:ext uri="{FF2B5EF4-FFF2-40B4-BE49-F238E27FC236}">
                  <a16:creationId xmlns:a16="http://schemas.microsoft.com/office/drawing/2014/main" id="{BCB457B0-10EA-4046-8E82-7744EFD0126A}"/>
                </a:ext>
              </a:extLst>
            </p:cNvPr>
            <p:cNvSpPr/>
            <p:nvPr userDrawn="1"/>
          </p:nvSpPr>
          <p:spPr>
            <a:xfrm rot="10800000" flipH="1">
              <a:off x="7257284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x-none" altLang="en-US"/>
            </a:p>
          </p:txBody>
        </p:sp>
        <p:cxnSp>
          <p:nvCxnSpPr>
            <p:cNvPr id="18" name="직선 연결선[R] 17">
              <a:extLst>
                <a:ext uri="{FF2B5EF4-FFF2-40B4-BE49-F238E27FC236}">
                  <a16:creationId xmlns:a16="http://schemas.microsoft.com/office/drawing/2014/main" id="{BE8A0959-E66A-BD45-A866-915FD0821CB6}"/>
                </a:ext>
              </a:extLst>
            </p:cNvPr>
            <p:cNvCxnSpPr>
              <a:cxnSpLocks/>
              <a:stCxn id="17" idx="2"/>
            </p:cNvCxnSpPr>
            <p:nvPr userDrawn="1"/>
          </p:nvCxnSpPr>
          <p:spPr>
            <a:xfrm flipV="1">
              <a:off x="7437284" y="-10183"/>
              <a:ext cx="0" cy="8446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369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2375412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200000" cy="5568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082651"/>
            <a:ext cx="7886700" cy="5012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68669" y="6362542"/>
            <a:ext cx="4851331" cy="3745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venir Light" panose="020B0402020203020204" pitchFamily="34" charset="0"/>
                <a:ea typeface="NanumGothic" panose="020D0604000000000000" pitchFamily="34" charset="-127"/>
              </a:defRPr>
            </a:lvl1pPr>
          </a:lstStyle>
          <a:p>
            <a:endParaRPr kumimoji="1" lang="x-none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88586" y="6362541"/>
            <a:ext cx="526764" cy="3728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venir Light" panose="020B0402020203020204" pitchFamily="34" charset="0"/>
                <a:ea typeface="NanumGothic" panose="020D0604000000000000" pitchFamily="34" charset="-127"/>
              </a:defRPr>
            </a:lvl1pPr>
          </a:lstStyle>
          <a:p>
            <a:fld id="{DFEEB29F-C9DA-0645-8225-F1D991D56B45}" type="slidenum">
              <a:rPr kumimoji="1" lang="x-none" altLang="en-US" smtClean="0"/>
              <a:pPr/>
              <a:t>‹#›</a:t>
            </a:fld>
            <a:endParaRPr kumimoji="1" lang="x-none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658E5FD-7E76-7E4B-AD4D-1B245A34D327}"/>
              </a:ext>
            </a:extLst>
          </p:cNvPr>
          <p:cNvGrpSpPr/>
          <p:nvPr userDrawn="1"/>
        </p:nvGrpSpPr>
        <p:grpSpPr>
          <a:xfrm>
            <a:off x="483578" y="6174405"/>
            <a:ext cx="8176844" cy="684000"/>
            <a:chOff x="483578" y="6182310"/>
            <a:chExt cx="8176844" cy="632914"/>
          </a:xfrm>
        </p:grpSpPr>
        <p:sp>
          <p:nvSpPr>
            <p:cNvPr id="4" name="호 3">
              <a:extLst>
                <a:ext uri="{FF2B5EF4-FFF2-40B4-BE49-F238E27FC236}">
                  <a16:creationId xmlns:a16="http://schemas.microsoft.com/office/drawing/2014/main" id="{5EFBBD7F-C6BF-1449-B853-BB332D1140B6}"/>
                </a:ext>
              </a:extLst>
            </p:cNvPr>
            <p:cNvSpPr/>
            <p:nvPr userDrawn="1"/>
          </p:nvSpPr>
          <p:spPr>
            <a:xfrm>
              <a:off x="8588422" y="6182310"/>
              <a:ext cx="72000" cy="72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x-none" altLang="en-US"/>
            </a:p>
          </p:txBody>
        </p:sp>
        <p:cxnSp>
          <p:nvCxnSpPr>
            <p:cNvPr id="8" name="직선 연결선[R] 7">
              <a:extLst>
                <a:ext uri="{FF2B5EF4-FFF2-40B4-BE49-F238E27FC236}">
                  <a16:creationId xmlns:a16="http://schemas.microsoft.com/office/drawing/2014/main" id="{1329B5FA-1005-0449-ADBE-E86599A7FE25}"/>
                </a:ext>
              </a:extLst>
            </p:cNvPr>
            <p:cNvCxnSpPr>
              <a:cxnSpLocks/>
              <a:stCxn id="4" idx="2"/>
            </p:cNvCxnSpPr>
            <p:nvPr userDrawn="1"/>
          </p:nvCxnSpPr>
          <p:spPr>
            <a:xfrm>
              <a:off x="8660422" y="6218310"/>
              <a:ext cx="0" cy="5969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08C6C8F7-465E-994B-94AF-5ECCCACFBD14}"/>
                </a:ext>
              </a:extLst>
            </p:cNvPr>
            <p:cNvCxnSpPr>
              <a:cxnSpLocks/>
              <a:stCxn id="27" idx="0"/>
              <a:endCxn id="4" idx="0"/>
            </p:cNvCxnSpPr>
            <p:nvPr userDrawn="1"/>
          </p:nvCxnSpPr>
          <p:spPr>
            <a:xfrm flipV="1">
              <a:off x="519578" y="6182310"/>
              <a:ext cx="8104844" cy="421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호 26">
              <a:extLst>
                <a:ext uri="{FF2B5EF4-FFF2-40B4-BE49-F238E27FC236}">
                  <a16:creationId xmlns:a16="http://schemas.microsoft.com/office/drawing/2014/main" id="{FB7CC471-7121-9442-8DC0-178DD68CD6C8}"/>
                </a:ext>
              </a:extLst>
            </p:cNvPr>
            <p:cNvSpPr/>
            <p:nvPr userDrawn="1"/>
          </p:nvSpPr>
          <p:spPr>
            <a:xfrm flipH="1">
              <a:off x="483578" y="6182731"/>
              <a:ext cx="72000" cy="72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x-none" altLang="en-US"/>
            </a:p>
          </p:txBody>
        </p:sp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CF9F2228-0885-8D45-BD06-CB6447802836}"/>
                </a:ext>
              </a:extLst>
            </p:cNvPr>
            <p:cNvCxnSpPr>
              <a:cxnSpLocks/>
              <a:stCxn id="27" idx="2"/>
            </p:cNvCxnSpPr>
            <p:nvPr userDrawn="1"/>
          </p:nvCxnSpPr>
          <p:spPr>
            <a:xfrm>
              <a:off x="483578" y="6218731"/>
              <a:ext cx="0" cy="596493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0AC2EB3A-CE45-4F2F-BAE3-065353FF309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57899" y="6207154"/>
            <a:ext cx="2203197" cy="63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59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8" r:id="rId3"/>
    <p:sldLayoutId id="2147483666" r:id="rId4"/>
    <p:sldLayoutId id="2147483667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0052FF"/>
        </a:buClr>
        <a:buFont typeface="Arial" panose="020B0604020202020204" pitchFamily="34" charset="0"/>
        <a:buChar char="•"/>
        <a:defRPr sz="20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4180FF"/>
        </a:buClr>
        <a:buFont typeface="Arial" panose="020B0604020202020204" pitchFamily="34" charset="0"/>
        <a:buChar char="•"/>
        <a:defRPr sz="18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78ADFF"/>
        </a:buClr>
        <a:buFont typeface="Arial" panose="020B0604020202020204" pitchFamily="34" charset="0"/>
        <a:buChar char="•"/>
        <a:defRPr sz="16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A8D7FF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>
              <a:lumMod val="75000"/>
              <a:lumOff val="25000"/>
            </a:schemeClr>
          </a:solidFill>
          <a:latin typeface="Avenir Light" panose="020B0402020203020204" pitchFamily="34" charset="0"/>
          <a:ea typeface="NanumGothic" panose="020D0604000000000000" pitchFamily="34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17FA7E-E23B-374A-851F-3550570250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en-US" sz="2800"/>
              <a:t>TA Session 5</a:t>
            </a:r>
            <a:endParaRPr kumimoji="1" lang="x-none" altLang="en-US" sz="280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FC38373-B123-9A43-8E05-BA8EFC79F7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ko-KR" altLang="en-US"/>
              <a:t>조교 김진표</a:t>
            </a:r>
            <a:r>
              <a:rPr kumimoji="1" lang="en-US" altLang="ko-KR"/>
              <a:t>, </a:t>
            </a:r>
            <a:r>
              <a:rPr kumimoji="1" lang="ko-KR" altLang="en-US"/>
              <a:t>박대영</a:t>
            </a:r>
            <a:r>
              <a:rPr kumimoji="1" lang="en-US" altLang="ko-KR"/>
              <a:t>, </a:t>
            </a:r>
            <a:r>
              <a:rPr kumimoji="1" lang="ko-KR" altLang="en-US"/>
              <a:t>신준식</a:t>
            </a:r>
            <a:r>
              <a:rPr kumimoji="1" lang="en-US" altLang="ko-KR"/>
              <a:t>, </a:t>
            </a:r>
            <a:r>
              <a:rPr kumimoji="1" lang="ko-KR" altLang="en-US"/>
              <a:t>정재훈</a:t>
            </a:r>
            <a:endParaRPr kumimoji="1" lang="en-US" altLang="en-US"/>
          </a:p>
          <a:p>
            <a:r>
              <a:rPr kumimoji="1" lang="en-US" altLang="en-US"/>
              <a:t>pp-ta@aces.snu.ac.kr</a:t>
            </a:r>
            <a:endParaRPr kumimoji="1" lang="ko-Kore-KR" altLang="en-US"/>
          </a:p>
          <a:p>
            <a:endParaRPr kumimoji="1"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6780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FB746D-A36B-494E-9BE5-9A60CD9FA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실습 및 시험 일정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0C4021D-856E-431C-BC96-EA59CFE7CA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sz="1800"/>
              <a:t>시험은 실습 과제와 비슷한 형식으로 진행할 예정</a:t>
            </a:r>
            <a:endParaRPr lang="en-US" altLang="ko-KR" sz="1800"/>
          </a:p>
          <a:p>
            <a:pPr lvl="1"/>
            <a:r>
              <a:rPr lang="ko-KR" altLang="en-US" sz="1600"/>
              <a:t>배운 병렬화 방식 모두 사용 가능</a:t>
            </a:r>
            <a:endParaRPr lang="en-US" altLang="ko-KR" sz="1600"/>
          </a:p>
          <a:p>
            <a:pPr lvl="1"/>
            <a:r>
              <a:rPr lang="en-US" altLang="ko-KR" sz="1600"/>
              <a:t>5/9 (</a:t>
            </a:r>
            <a:r>
              <a:rPr lang="ko-KR" altLang="en-US" sz="1600"/>
              <a:t>월</a:t>
            </a:r>
            <a:r>
              <a:rPr lang="en-US" altLang="ko-KR" sz="1600"/>
              <a:t>) </a:t>
            </a:r>
            <a:r>
              <a:rPr lang="ko-KR" altLang="en-US" sz="1600"/>
              <a:t>공개</a:t>
            </a:r>
            <a:r>
              <a:rPr lang="en-US" altLang="ko-KR" sz="1600"/>
              <a:t>, 5/18</a:t>
            </a:r>
            <a:r>
              <a:rPr lang="ko-KR" altLang="en-US" sz="1600"/>
              <a:t> </a:t>
            </a:r>
            <a:r>
              <a:rPr lang="en-US" altLang="ko-KR" sz="1600"/>
              <a:t>(</a:t>
            </a:r>
            <a:r>
              <a:rPr lang="ko-KR" altLang="en-US" sz="1600"/>
              <a:t>수</a:t>
            </a:r>
            <a:r>
              <a:rPr lang="en-US" altLang="ko-KR" sz="1600"/>
              <a:t>) 23:59</a:t>
            </a:r>
            <a:r>
              <a:rPr lang="ko-KR" altLang="en-US" sz="1600"/>
              <a:t> 마감</a:t>
            </a:r>
            <a:endParaRPr lang="en-US" altLang="ko-KR" sz="1600"/>
          </a:p>
          <a:p>
            <a:pPr lvl="1"/>
            <a:r>
              <a:rPr lang="ko-KR" altLang="en-US" sz="1600"/>
              <a:t>별도의 필기시험은 없음</a:t>
            </a:r>
            <a:endParaRPr lang="en-US" altLang="ko-KR" sz="1600"/>
          </a:p>
          <a:p>
            <a:pPr lvl="1"/>
            <a:r>
              <a:rPr lang="ko-KR" altLang="en-US" sz="1600"/>
              <a:t>실습 시간에 </a:t>
            </a:r>
            <a:r>
              <a:rPr lang="en-US" altLang="ko-KR" sz="1600"/>
              <a:t>matmul </a:t>
            </a:r>
            <a:r>
              <a:rPr lang="ko-KR" altLang="en-US" sz="1600"/>
              <a:t>과제와 함께 </a:t>
            </a:r>
            <a:r>
              <a:rPr lang="en-US" altLang="ko-KR" sz="1600"/>
              <a:t>Q&amp;A </a:t>
            </a:r>
            <a:r>
              <a:rPr lang="ko-KR" altLang="en-US" sz="1600"/>
              <a:t>진행</a:t>
            </a:r>
            <a:endParaRPr lang="en-US" altLang="ko-KR" sz="1600"/>
          </a:p>
          <a:p>
            <a:pPr lvl="1"/>
            <a:endParaRPr lang="en-US" altLang="ko-KR" sz="1600"/>
          </a:p>
          <a:p>
            <a:r>
              <a:rPr lang="ko-KR" altLang="en-US" sz="1800"/>
              <a:t>앞으로의 일정</a:t>
            </a:r>
            <a:endParaRPr lang="en-US" altLang="ko-KR" sz="1800"/>
          </a:p>
          <a:p>
            <a:pPr lvl="1"/>
            <a:r>
              <a:rPr lang="en-US" altLang="ko-KR" sz="1600"/>
              <a:t>OpenMP + MPI matmul (5/9 14:29 </a:t>
            </a:r>
            <a:r>
              <a:rPr lang="ko-KR" altLang="en-US" sz="1600"/>
              <a:t>마감</a:t>
            </a:r>
            <a:r>
              <a:rPr lang="en-US" altLang="ko-KR" sz="1600"/>
              <a:t>)</a:t>
            </a:r>
          </a:p>
          <a:p>
            <a:pPr lvl="1"/>
            <a:r>
              <a:rPr lang="en-US" altLang="ko-KR" sz="1600"/>
              <a:t>5/4 (</a:t>
            </a:r>
            <a:r>
              <a:rPr lang="ko-KR" altLang="en-US" sz="1600"/>
              <a:t>수</a:t>
            </a:r>
            <a:r>
              <a:rPr lang="en-US" altLang="ko-KR" sz="1600"/>
              <a:t>) -  OpenCL matmul</a:t>
            </a:r>
          </a:p>
          <a:p>
            <a:pPr lvl="1"/>
            <a:r>
              <a:rPr lang="en-US" altLang="ko-KR" sz="1600"/>
              <a:t>5/9 (</a:t>
            </a:r>
            <a:r>
              <a:rPr lang="ko-KR" altLang="en-US" sz="1600"/>
              <a:t>월</a:t>
            </a:r>
            <a:r>
              <a:rPr lang="en-US" altLang="ko-KR" sz="1600"/>
              <a:t>) -  OpenCL matmul (5/13</a:t>
            </a:r>
            <a:r>
              <a:rPr lang="ko-KR" altLang="en-US" sz="1600"/>
              <a:t> </a:t>
            </a:r>
            <a:r>
              <a:rPr lang="en-US" altLang="ko-KR" sz="1600"/>
              <a:t>14:29 </a:t>
            </a:r>
            <a:r>
              <a:rPr lang="ko-KR" altLang="en-US" sz="1600"/>
              <a:t>마감</a:t>
            </a:r>
            <a:r>
              <a:rPr lang="en-US" altLang="ko-KR" sz="1600"/>
              <a:t>)</a:t>
            </a:r>
          </a:p>
          <a:p>
            <a:pPr lvl="1"/>
            <a:r>
              <a:rPr lang="en-US" altLang="ko-KR" sz="1600"/>
              <a:t>5/11 (</a:t>
            </a:r>
            <a:r>
              <a:rPr lang="ko-KR" altLang="en-US" sz="1600"/>
              <a:t>수</a:t>
            </a:r>
            <a:r>
              <a:rPr lang="en-US" altLang="ko-KR" sz="1600"/>
              <a:t>) - CUDA matmul</a:t>
            </a:r>
          </a:p>
          <a:p>
            <a:pPr lvl="1"/>
            <a:r>
              <a:rPr lang="en-US" altLang="ko-KR" sz="1600"/>
              <a:t>5/13 (</a:t>
            </a:r>
            <a:r>
              <a:rPr lang="ko-KR" altLang="en-US" sz="1600"/>
              <a:t>금</a:t>
            </a:r>
            <a:r>
              <a:rPr lang="en-US" altLang="ko-KR" sz="1600"/>
              <a:t>) - CUDA matmul (5/18 23:59 </a:t>
            </a:r>
            <a:r>
              <a:rPr lang="ko-KR" altLang="en-US" sz="1600"/>
              <a:t>마감</a:t>
            </a:r>
            <a:r>
              <a:rPr lang="en-US" altLang="ko-KR" sz="1600"/>
              <a:t>)</a:t>
            </a:r>
            <a:endParaRPr lang="ko-KR" altLang="en-US" sz="160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E687FEF-16AB-4412-B0D3-4C950F4EB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2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3986113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FD5808-0993-DAC6-E61E-F29244FC4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구성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55F8217-CCAE-3292-A21D-5CF4EB8A9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과제 </a:t>
            </a:r>
            <a:r>
              <a:rPr lang="en-US" altLang="ko-KR"/>
              <a:t>5 OpenCL matmul </a:t>
            </a:r>
            <a:r>
              <a:rPr lang="ko-KR" altLang="en-US"/>
              <a:t>소개</a:t>
            </a:r>
            <a:endParaRPr lang="en-US" altLang="ko-KR"/>
          </a:p>
          <a:p>
            <a:pPr lvl="1"/>
            <a:r>
              <a:rPr lang="ko-KR" altLang="en-US"/>
              <a:t>다음주 월요일 실습까지 진행</a:t>
            </a:r>
            <a:endParaRPr lang="en-US" altLang="ko-KR"/>
          </a:p>
          <a:p>
            <a:pPr lvl="1"/>
            <a:r>
              <a:rPr lang="ko-KR" altLang="en-US"/>
              <a:t>채점을 하는 과제임</a:t>
            </a:r>
            <a:endParaRPr lang="en-US" altLang="ko-KR"/>
          </a:p>
          <a:p>
            <a:r>
              <a:rPr lang="ko-KR" altLang="en-US"/>
              <a:t>과제 </a:t>
            </a:r>
            <a:r>
              <a:rPr lang="en-US" altLang="ko-KR"/>
              <a:t>5 </a:t>
            </a:r>
            <a:r>
              <a:rPr lang="ko-KR" altLang="en-US"/>
              <a:t>진행</a:t>
            </a:r>
            <a:endParaRPr lang="en-US" altLang="ko-KR"/>
          </a:p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BE71B81-5B0F-34D7-924F-F3498AEE1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3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3255709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과제</a:t>
            </a:r>
            <a:r>
              <a:rPr lang="en-US" altLang="ko-KR"/>
              <a:t>5: OpenCL </a:t>
            </a:r>
            <a:r>
              <a:rPr lang="en-US" altLang="ko-KR" dirty="0" err="1"/>
              <a:t>matmul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042416"/>
            <a:ext cx="7886700" cy="5095437"/>
          </a:xfrm>
        </p:spPr>
        <p:txBody>
          <a:bodyPr>
            <a:normAutofit/>
          </a:bodyPr>
          <a:lstStyle/>
          <a:p>
            <a:r>
              <a:rPr lang="en-US" altLang="ko-KR"/>
              <a:t>FP32 </a:t>
            </a:r>
            <a:r>
              <a:rPr lang="ko-KR" altLang="en-US"/>
              <a:t>행렬 둘을 곱하는 프로그램을 </a:t>
            </a:r>
            <a:r>
              <a:rPr lang="en-US" altLang="ko-KR"/>
              <a:t>OpenCL </a:t>
            </a:r>
            <a:r>
              <a:rPr lang="ko-KR" altLang="en-US"/>
              <a:t>를 이용해 최적화</a:t>
            </a:r>
            <a:endParaRPr lang="en-US" altLang="ko-KR"/>
          </a:p>
          <a:p>
            <a:pPr lvl="1"/>
            <a:r>
              <a:rPr lang="en-US" altLang="ko-KR"/>
              <a:t>1</a:t>
            </a:r>
            <a:r>
              <a:rPr lang="ko-KR" altLang="en-US"/>
              <a:t>개 노드의 </a:t>
            </a:r>
            <a:r>
              <a:rPr lang="en-US" altLang="ko-KR"/>
              <a:t>4</a:t>
            </a:r>
            <a:r>
              <a:rPr lang="ko-KR" altLang="en-US"/>
              <a:t>개 </a:t>
            </a:r>
            <a:r>
              <a:rPr lang="en-US" altLang="ko-KR"/>
              <a:t>GPU</a:t>
            </a:r>
            <a:r>
              <a:rPr lang="ko-KR" altLang="en-US"/>
              <a:t> 사용</a:t>
            </a:r>
            <a:endParaRPr lang="en-US" altLang="ko-KR"/>
          </a:p>
          <a:p>
            <a:pPr lvl="1"/>
            <a:r>
              <a:rPr lang="en-US" altLang="ko-KR"/>
              <a:t>NVIDIA Geforce RTX 3090</a:t>
            </a:r>
          </a:p>
          <a:p>
            <a:r>
              <a:rPr lang="ko-KR" altLang="en-US"/>
              <a:t>과제</a:t>
            </a:r>
            <a:r>
              <a:rPr lang="en-US" altLang="ko-KR"/>
              <a:t>5 </a:t>
            </a:r>
            <a:r>
              <a:rPr lang="ko-KR" altLang="en-US"/>
              <a:t>는 채점을 함</a:t>
            </a:r>
            <a:endParaRPr lang="en-US" altLang="ko-KR"/>
          </a:p>
          <a:p>
            <a:endParaRPr lang="en-US" altLang="ko-K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39D56F-D2C3-4325-BB89-545E365A4958}"/>
              </a:ext>
            </a:extLst>
          </p:cNvPr>
          <p:cNvSpPr txBox="1"/>
          <p:nvPr/>
        </p:nvSpPr>
        <p:spPr>
          <a:xfrm>
            <a:off x="3355848" y="6661412"/>
            <a:ext cx="57881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/>
              <a:t>https://en.wikipedia.org/wiki/Matrix_multiplication#/media/File:Matrix_multiplication_diagram_2.svg</a:t>
            </a:r>
            <a:endParaRPr lang="ko-KR" altLang="en-US" sz="90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A49C2AA-7CBA-54FC-CE5E-B7D622FE2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493" y="3218508"/>
            <a:ext cx="3321431" cy="291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6456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4618CF-AE43-48D1-96E0-32C8B45A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OpenCL matmul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84576AA-F72E-4DC0-B5A4-48AC3ED5A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600" dirty="0"/>
              <a:t>/</a:t>
            </a:r>
            <a:r>
              <a:rPr lang="en-US" altLang="ko-KR" sz="1600" dirty="0">
                <a:latin typeface="Consolas" panose="020B0609020204030204" pitchFamily="49" charset="0"/>
              </a:rPr>
              <a:t>skeleton</a:t>
            </a:r>
            <a:r>
              <a:rPr lang="en-US" altLang="ko-KR" sz="1600"/>
              <a:t>/HW5 </a:t>
            </a:r>
            <a:r>
              <a:rPr lang="ko-KR" altLang="en-US" sz="1600" dirty="0"/>
              <a:t>에 주어진 뼈대 코드를 각자의 홈 디렉토리로 복사해 작업</a:t>
            </a:r>
            <a:endParaRPr lang="en-US" altLang="ko-KR" sz="1600" dirty="0"/>
          </a:p>
          <a:p>
            <a:pPr lvl="1"/>
            <a:r>
              <a:rPr lang="en-US" altLang="ko-KR" sz="1400" dirty="0">
                <a:latin typeface="Consolas" panose="020B0609020204030204" pitchFamily="49" charset="0"/>
              </a:rPr>
              <a:t>cp -r /skeleton</a:t>
            </a:r>
            <a:r>
              <a:rPr lang="en-US" altLang="ko-KR" sz="1400">
                <a:latin typeface="Consolas" panose="020B0609020204030204" pitchFamily="49" charset="0"/>
              </a:rPr>
              <a:t>/HW5 </a:t>
            </a:r>
            <a:r>
              <a:rPr lang="en-US" altLang="ko-KR" sz="1400" dirty="0">
                <a:latin typeface="Consolas" panose="020B0609020204030204" pitchFamily="49" charset="0"/>
              </a:rPr>
              <a:t>~/</a:t>
            </a:r>
          </a:p>
          <a:p>
            <a:pPr lvl="1"/>
            <a:r>
              <a:rPr lang="en-US" altLang="ko-KR" sz="1400" dirty="0" err="1">
                <a:latin typeface="Consolas" panose="020B0609020204030204" pitchFamily="49" charset="0"/>
              </a:rPr>
              <a:t>Makefile</a:t>
            </a:r>
            <a:r>
              <a:rPr lang="en-US" altLang="ko-KR" sz="1400" dirty="0">
                <a:latin typeface="Consolas" panose="020B0609020204030204" pitchFamily="49" charset="0"/>
              </a:rPr>
              <a:t>, run.</a:t>
            </a:r>
            <a:r>
              <a:rPr lang="en-US" altLang="ko-KR" sz="1400">
                <a:latin typeface="Consolas" panose="020B0609020204030204" pitchFamily="49" charset="0"/>
              </a:rPr>
              <a:t>sh, </a:t>
            </a:r>
            <a:r>
              <a:rPr lang="en-US" altLang="ko-KR" sz="1400" dirty="0">
                <a:latin typeface="Consolas" panose="020B0609020204030204" pitchFamily="49" charset="0"/>
              </a:rPr>
              <a:t>…</a:t>
            </a:r>
          </a:p>
          <a:p>
            <a:pPr lvl="1"/>
            <a:r>
              <a:rPr lang="en-US" altLang="ko-KR" sz="1400" dirty="0">
                <a:latin typeface="Consolas" panose="020B0609020204030204" pitchFamily="49" charset="0"/>
              </a:rPr>
              <a:t>make</a:t>
            </a:r>
            <a:r>
              <a:rPr lang="ko-KR" altLang="en-US" sz="1400" dirty="0"/>
              <a:t> 로 컴파일이 가능하도록 </a:t>
            </a:r>
            <a:r>
              <a:rPr lang="en-US" altLang="ko-KR" sz="1400" dirty="0" err="1">
                <a:latin typeface="Consolas" panose="020B0609020204030204" pitchFamily="49" charset="0"/>
              </a:rPr>
              <a:t>Makefile</a:t>
            </a:r>
            <a:r>
              <a:rPr lang="ko-KR" altLang="en-US" sz="1400" dirty="0"/>
              <a:t> 을 제공</a:t>
            </a:r>
            <a:endParaRPr lang="en-US" altLang="ko-KR" sz="1400" dirty="0"/>
          </a:p>
          <a:p>
            <a:pPr lvl="1"/>
            <a:r>
              <a:rPr lang="ko-KR" altLang="en-US" sz="1400" dirty="0"/>
              <a:t>실행을 위한 </a:t>
            </a:r>
            <a:r>
              <a:rPr lang="en-US" altLang="ko-KR" sz="1400" dirty="0">
                <a:latin typeface="Consolas" panose="020B0609020204030204" pitchFamily="49" charset="0"/>
              </a:rPr>
              <a:t>run.sh </a:t>
            </a:r>
            <a:r>
              <a:rPr lang="ko-KR" altLang="en-US" sz="1400" dirty="0"/>
              <a:t>스크립트를 제공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뼈대 코드를 수정해 행렬 곱셈을 최적화하는 것이 목표</a:t>
            </a:r>
            <a:endParaRPr lang="en-US" altLang="ko-KR" sz="1600" dirty="0"/>
          </a:p>
          <a:p>
            <a:pPr lvl="1"/>
            <a:r>
              <a:rPr lang="en-US" altLang="ko-KR" sz="1400" dirty="0">
                <a:latin typeface="Consolas" panose="020B0609020204030204" pitchFamily="49" charset="0"/>
              </a:rPr>
              <a:t>mat_mul</a:t>
            </a:r>
            <a:r>
              <a:rPr lang="en-US" altLang="ko-KR" sz="1400">
                <a:latin typeface="Consolas" panose="020B0609020204030204" pitchFamily="49" charset="0"/>
              </a:rPr>
              <a:t>.cpp, kernel.cl </a:t>
            </a:r>
            <a:r>
              <a:rPr lang="ko-KR" altLang="en-US" sz="1400" dirty="0"/>
              <a:t>만 </a:t>
            </a:r>
            <a:r>
              <a:rPr lang="ko-KR" altLang="en-US" sz="1400"/>
              <a:t>수정 가능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764816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4618CF-AE43-48D1-96E0-32C8B45A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OpenCL matmul - </a:t>
            </a:r>
            <a:r>
              <a:rPr lang="ko-KR" altLang="en-US"/>
              <a:t>실행</a:t>
            </a:r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A0814944-FD7C-467E-9574-76CDDC8DA8B5}"/>
              </a:ext>
            </a:extLst>
          </p:cNvPr>
          <p:cNvSpPr txBox="1">
            <a:spLocks/>
          </p:cNvSpPr>
          <p:nvPr/>
        </p:nvSpPr>
        <p:spPr>
          <a:xfrm>
            <a:off x="628650" y="1082651"/>
            <a:ext cx="7886700" cy="5055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0052FF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4180F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78ADFF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A8D7FF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NanumGothic" panose="020B0402020203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make </a:t>
            </a:r>
            <a:r>
              <a:rPr lang="ko-KR" altLang="en-US"/>
              <a:t>로 컴파일</a:t>
            </a:r>
            <a:r>
              <a:rPr lang="en-US" altLang="ko-KR"/>
              <a:t>	</a:t>
            </a:r>
            <a:endParaRPr lang="en-US" altLang="ko-KR" dirty="0"/>
          </a:p>
          <a:p>
            <a:r>
              <a:rPr lang="en-US" altLang="ko-KR" dirty="0">
                <a:latin typeface="Consolas" panose="020B0609020204030204" pitchFamily="49" charset="0"/>
              </a:rPr>
              <a:t>run</a:t>
            </a:r>
            <a:r>
              <a:rPr lang="en-US" altLang="ko-KR">
                <a:latin typeface="Consolas" panose="020B0609020204030204" pitchFamily="49" charset="0"/>
              </a:rPr>
              <a:t>.sh, run_performance.sh, run_validate.sh</a:t>
            </a:r>
            <a:r>
              <a:rPr lang="ko-KR" altLang="en-US">
                <a:latin typeface="Consolas" panose="020B0609020204030204" pitchFamily="49" charset="0"/>
              </a:rPr>
              <a:t> </a:t>
            </a:r>
            <a:r>
              <a:rPr lang="ko-KR" altLang="en-US" dirty="0"/>
              <a:t>으로 실행</a:t>
            </a:r>
            <a:endParaRPr lang="en-US" altLang="ko-KR" dirty="0"/>
          </a:p>
          <a:p>
            <a:endParaRPr lang="en-US" altLang="ko-KR"/>
          </a:p>
          <a:p>
            <a:r>
              <a:rPr lang="en-US" altLang="ko-KR"/>
              <a:t>-t </a:t>
            </a:r>
            <a:r>
              <a:rPr lang="ko-KR" altLang="en-US"/>
              <a:t>옵션은 더이상 사용하지 않음</a:t>
            </a:r>
            <a:endParaRPr lang="en-US" altLang="ko-KR"/>
          </a:p>
          <a:p>
            <a:pPr marL="457200" lvl="1" indent="0">
              <a:buNone/>
            </a:pP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62460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A89E9D-AC62-56E0-13DC-EAA2230B8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OpenCL matmul</a:t>
            </a:r>
            <a:endParaRPr lang="ko-KR" altLang="en-US"/>
          </a:p>
        </p:txBody>
      </p:sp>
      <p:pic>
        <p:nvPicPr>
          <p:cNvPr id="6" name="내용 개체 틀 5">
            <a:extLst>
              <a:ext uri="{FF2B5EF4-FFF2-40B4-BE49-F238E27FC236}">
                <a16:creationId xmlns:a16="http://schemas.microsoft.com/office/drawing/2014/main" id="{D7A45BC3-17D0-9DDF-D5EF-5204D0E14C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6893" y="1454331"/>
            <a:ext cx="7690214" cy="3716377"/>
          </a:xfr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6D0D1C0-B12A-8E59-139E-CA2180281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7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1417676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A89E9D-AC62-56E0-13DC-EAA2230B8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OpenCL matmul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6D0D1C0-B12A-8E59-139E-CA2180281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8</a:t>
            </a:fld>
            <a:endParaRPr kumimoji="1" lang="x-none" altLang="en-US"/>
          </a:p>
        </p:txBody>
      </p:sp>
      <p:pic>
        <p:nvPicPr>
          <p:cNvPr id="10" name="내용 개체 틀 9">
            <a:extLst>
              <a:ext uri="{FF2B5EF4-FFF2-40B4-BE49-F238E27FC236}">
                <a16:creationId xmlns:a16="http://schemas.microsoft.com/office/drawing/2014/main" id="{502404CE-E5DA-F044-AA71-91AF390CEE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2534" y="1733006"/>
            <a:ext cx="7861534" cy="3432939"/>
          </a:xfrm>
        </p:spPr>
      </p:pic>
    </p:spTree>
    <p:extLst>
      <p:ext uri="{BB962C8B-B14F-4D97-AF65-F5344CB8AC3E}">
        <p14:creationId xmlns:p14="http://schemas.microsoft.com/office/powerpoint/2010/main" val="936978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A89E9D-AC62-56E0-13DC-EAA2230B8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OpenCL matmul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6D0D1C0-B12A-8E59-139E-CA2180281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9</a:t>
            </a:fld>
            <a:endParaRPr kumimoji="1" lang="x-none" altLang="en-US"/>
          </a:p>
        </p:txBody>
      </p:sp>
      <p:pic>
        <p:nvPicPr>
          <p:cNvPr id="8" name="내용 개체 틀 7">
            <a:extLst>
              <a:ext uri="{FF2B5EF4-FFF2-40B4-BE49-F238E27FC236}">
                <a16:creationId xmlns:a16="http://schemas.microsoft.com/office/drawing/2014/main" id="{BB4616FD-2084-CC4B-2E5E-E63F97B1BD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4416" y="1112492"/>
            <a:ext cx="6935168" cy="4953691"/>
          </a:xfrm>
        </p:spPr>
      </p:pic>
    </p:spTree>
    <p:extLst>
      <p:ext uri="{BB962C8B-B14F-4D97-AF65-F5344CB8AC3E}">
        <p14:creationId xmlns:p14="http://schemas.microsoft.com/office/powerpoint/2010/main" val="287840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A89E9D-AC62-56E0-13DC-EAA2230B8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OpenCL matmul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6D0D1C0-B12A-8E59-139E-CA2180281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10</a:t>
            </a:fld>
            <a:endParaRPr kumimoji="1" lang="x-none" altLang="en-US"/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05FF5C7F-367C-5F69-C31F-3B1440C581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0700" y="2838995"/>
            <a:ext cx="7747990" cy="1431476"/>
          </a:xfrm>
        </p:spPr>
      </p:pic>
    </p:spTree>
    <p:extLst>
      <p:ext uri="{BB962C8B-B14F-4D97-AF65-F5344CB8AC3E}">
        <p14:creationId xmlns:p14="http://schemas.microsoft.com/office/powerpoint/2010/main" val="4266099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7E30F5E-BCE0-4140-8EFE-27C0888B6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Hint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8D3DA86-577E-442F-A912-6D064EACE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>
                <a:latin typeface="Consolas" panose="020B0609020204030204" pitchFamily="49" charset="0"/>
              </a:rPr>
              <a:t>mat_mul.cpp </a:t>
            </a:r>
            <a:r>
              <a:rPr lang="ko-KR" altLang="en-US"/>
              <a:t>에 이미 상당 부분이 구현되어 있음</a:t>
            </a:r>
            <a:endParaRPr lang="en-US" altLang="ko-KR"/>
          </a:p>
          <a:p>
            <a:pPr lvl="1"/>
            <a:r>
              <a:rPr lang="en-US" altLang="ko-KR" sz="1400">
                <a:latin typeface="Consolas" panose="020B0609020204030204" pitchFamily="49" charset="0"/>
              </a:rPr>
              <a:t>void print_platform_info(cl_platform_id platform)</a:t>
            </a:r>
          </a:p>
          <a:p>
            <a:pPr lvl="1"/>
            <a:r>
              <a:rPr lang="fr-FR" altLang="ko-KR" sz="1400">
                <a:latin typeface="Consolas" panose="020B0609020204030204" pitchFamily="49" charset="0"/>
              </a:rPr>
              <a:t>void print_device_info(cl_device_id device)</a:t>
            </a:r>
          </a:p>
          <a:p>
            <a:pPr lvl="1"/>
            <a:r>
              <a:rPr lang="en-US" altLang="ko-KR" sz="1400">
                <a:latin typeface="Consolas" panose="020B0609020204030204" pitchFamily="49" charset="0"/>
              </a:rPr>
              <a:t>cl_program create_and_build_program_with_source(cl_context context, 		cl_device_id device, const char *file_name)</a:t>
            </a:r>
          </a:p>
          <a:p>
            <a:endParaRPr lang="en-US" altLang="ko-KR" sz="1600">
              <a:latin typeface="Consolas" panose="020B0609020204030204" pitchFamily="49" charset="0"/>
            </a:endParaRPr>
          </a:p>
          <a:p>
            <a:r>
              <a:rPr lang="ko-KR" altLang="en-US"/>
              <a:t>주어진 뼈대 코드를 잘 이해하고 시작할 것</a:t>
            </a:r>
            <a:endParaRPr lang="en-US" altLang="ko-KR"/>
          </a:p>
          <a:p>
            <a:pPr lvl="1"/>
            <a:r>
              <a:rPr lang="en-US" altLang="ko-KR"/>
              <a:t>Multi-GPU </a:t>
            </a:r>
            <a:r>
              <a:rPr lang="ko-KR" altLang="en-US"/>
              <a:t>프로그래밍 및 시험에 필수적임 </a:t>
            </a:r>
            <a:endParaRPr lang="en-US" altLang="ko-KR"/>
          </a:p>
          <a:p>
            <a:pPr lvl="1"/>
            <a:endParaRPr lang="en-US" altLang="ko-KR"/>
          </a:p>
          <a:p>
            <a:r>
              <a:rPr lang="en-US" altLang="ko-KR"/>
              <a:t>Single-GPU </a:t>
            </a:r>
            <a:r>
              <a:rPr lang="ko-KR" altLang="en-US"/>
              <a:t>에서 충분한 성능을 달성한 뒤 </a:t>
            </a:r>
            <a:r>
              <a:rPr lang="en-US" altLang="ko-KR"/>
              <a:t>Multi-GPU </a:t>
            </a:r>
            <a:r>
              <a:rPr lang="ko-KR" altLang="en-US"/>
              <a:t>로 넘어가는 것을 추천</a:t>
            </a: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98415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7E30F5E-BCE0-4140-8EFE-27C0888B6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Global/Local work size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8D3DA86-577E-442F-A912-6D064EACE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400"/>
              <a:t>https://stackoverflow.com/questions/16566127/get-global-threadid-in-2-dimensions-in-opencl</a:t>
            </a:r>
          </a:p>
          <a:p>
            <a:endParaRPr lang="en-US" altLang="ko-KR" sz="1400"/>
          </a:p>
          <a:p>
            <a:endParaRPr lang="en-US" altLang="ko-KR" sz="1800"/>
          </a:p>
          <a:p>
            <a:endParaRPr lang="en-US" altLang="ko-KR" sz="1400"/>
          </a:p>
        </p:txBody>
      </p:sp>
      <p:pic>
        <p:nvPicPr>
          <p:cNvPr id="1026" name="Picture 2" descr="OpenCL 2D NDRange">
            <a:extLst>
              <a:ext uri="{FF2B5EF4-FFF2-40B4-BE49-F238E27FC236}">
                <a16:creationId xmlns:a16="http://schemas.microsoft.com/office/drawing/2014/main" id="{6118832D-C899-C336-E1B9-90BDD2447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0977" y="1740344"/>
            <a:ext cx="3920193" cy="4293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293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044A65-F34B-4B75-8A8B-2D7ACDEC9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OpenCL matmul - </a:t>
            </a:r>
            <a:r>
              <a:rPr lang="ko-KR" altLang="en-US"/>
              <a:t>평가 기준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F171BF0-DBC9-4C0A-B394-9FC1DE585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정확성 점수 </a:t>
            </a:r>
            <a:r>
              <a:rPr lang="en-US" altLang="ko-KR" sz="1600" dirty="0"/>
              <a:t>50%</a:t>
            </a:r>
          </a:p>
          <a:p>
            <a:pPr lvl="1"/>
            <a:r>
              <a:rPr lang="ko-KR" altLang="en-US" sz="1400" dirty="0"/>
              <a:t>무작위 </a:t>
            </a:r>
            <a:r>
              <a:rPr lang="en-US" altLang="ko-KR" sz="1400" dirty="0"/>
              <a:t>N </a:t>
            </a:r>
            <a:r>
              <a:rPr lang="en-US" altLang="ko-KR" sz="1400"/>
              <a:t>M K </a:t>
            </a:r>
            <a:r>
              <a:rPr lang="ko-KR" altLang="en-US" sz="1400"/>
              <a:t>에 대해 </a:t>
            </a:r>
            <a:r>
              <a:rPr lang="en-US" altLang="ko-KR" sz="1400" dirty="0"/>
              <a:t>-v </a:t>
            </a:r>
            <a:r>
              <a:rPr lang="ko-KR" altLang="en-US" sz="1400" dirty="0"/>
              <a:t>옵션을 주어 값 검증을 통과해야 함</a:t>
            </a:r>
            <a:endParaRPr lang="en-US" altLang="ko-KR" sz="1400" dirty="0"/>
          </a:p>
          <a:p>
            <a:pPr lvl="1"/>
            <a:r>
              <a:rPr lang="ko-KR" altLang="en-US" sz="1400" dirty="0"/>
              <a:t>총 </a:t>
            </a:r>
            <a:r>
              <a:rPr lang="en-US" altLang="ko-KR" sz="1400" dirty="0"/>
              <a:t>10</a:t>
            </a:r>
            <a:r>
              <a:rPr lang="ko-KR" altLang="en-US" sz="1400" dirty="0"/>
              <a:t>개의 </a:t>
            </a:r>
            <a:r>
              <a:rPr lang="en-US" altLang="ko-KR" sz="1400" dirty="0"/>
              <a:t>test case </a:t>
            </a:r>
            <a:r>
              <a:rPr lang="ko-KR" altLang="en-US" sz="1400" dirty="0"/>
              <a:t>로 채점할 예정</a:t>
            </a:r>
            <a:endParaRPr lang="en-US" altLang="ko-KR" sz="1400" dirty="0"/>
          </a:p>
          <a:p>
            <a:pPr lvl="1"/>
            <a:r>
              <a:rPr lang="en-US" altLang="ko-KR" sz="1400" dirty="0"/>
              <a:t>N, M, K </a:t>
            </a:r>
            <a:r>
              <a:rPr lang="ko-KR" altLang="en-US" sz="1400" dirty="0"/>
              <a:t>각각은 </a:t>
            </a:r>
            <a:r>
              <a:rPr lang="en-US" altLang="ko-KR" sz="1400"/>
              <a:t>2048 </a:t>
            </a:r>
            <a:r>
              <a:rPr lang="ko-KR" altLang="en-US" sz="1400"/>
              <a:t>이하</a:t>
            </a:r>
            <a:endParaRPr lang="en-US" altLang="ko-KR" sz="1400"/>
          </a:p>
          <a:p>
            <a:endParaRPr lang="en-US" altLang="ko-KR" sz="1600" dirty="0"/>
          </a:p>
          <a:p>
            <a:r>
              <a:rPr lang="ko-KR" altLang="en-US" sz="1600" dirty="0"/>
              <a:t>성능 점수</a:t>
            </a:r>
            <a:r>
              <a:rPr lang="en-US" altLang="ko-KR" sz="1600" dirty="0"/>
              <a:t> 50%</a:t>
            </a:r>
          </a:p>
          <a:p>
            <a:pPr lvl="1"/>
            <a:r>
              <a:rPr lang="en-US" altLang="ko-KR" sz="1400" b="1"/>
              <a:t>4GPU,</a:t>
            </a:r>
            <a:r>
              <a:rPr lang="ko-KR" altLang="en-US" sz="1400" b="1"/>
              <a:t> </a:t>
            </a:r>
            <a:r>
              <a:rPr lang="en-US" altLang="ko-KR" sz="1400"/>
              <a:t>10 </a:t>
            </a:r>
            <a:r>
              <a:rPr lang="en-US" altLang="ko-KR" sz="1400" dirty="0"/>
              <a:t>iteration</a:t>
            </a:r>
            <a:r>
              <a:rPr lang="en-US" altLang="ko-KR" sz="1400"/>
              <a:t>, 8192 x 8192 x 8192</a:t>
            </a:r>
            <a:r>
              <a:rPr lang="ko-KR" altLang="en-US" sz="1400"/>
              <a:t> 기준 </a:t>
            </a:r>
            <a:r>
              <a:rPr lang="en-US" altLang="ko-KR" sz="1400" b="1">
                <a:solidFill>
                  <a:srgbClr val="FF0000"/>
                </a:solidFill>
              </a:rPr>
              <a:t>6000 </a:t>
            </a:r>
            <a:r>
              <a:rPr lang="en-US" altLang="ko-KR" sz="1400" b="1" dirty="0">
                <a:solidFill>
                  <a:srgbClr val="FF0000"/>
                </a:solidFill>
              </a:rPr>
              <a:t>GFLOPS </a:t>
            </a:r>
            <a:r>
              <a:rPr lang="ko-KR" altLang="en-US" sz="1400" dirty="0"/>
              <a:t>달성 시 만점</a:t>
            </a:r>
            <a:endParaRPr lang="en-US" altLang="ko-KR" sz="1400" dirty="0"/>
          </a:p>
          <a:p>
            <a:pPr lvl="1"/>
            <a:r>
              <a:rPr lang="ko-KR" altLang="en-US" sz="1400" dirty="0"/>
              <a:t>그 이하는 성능에 비례해 </a:t>
            </a:r>
            <a:r>
              <a:rPr lang="ko-KR" altLang="en-US" sz="1400"/>
              <a:t>점수 부여</a:t>
            </a:r>
            <a:endParaRPr lang="en-US" altLang="ko-KR" sz="1400"/>
          </a:p>
          <a:p>
            <a:pPr lvl="1"/>
            <a:r>
              <a:rPr lang="ko-KR" altLang="en-US" sz="1400"/>
              <a:t>답이 틀리면 </a:t>
            </a:r>
            <a:r>
              <a:rPr lang="en-US" altLang="ko-KR" sz="1400"/>
              <a:t>0</a:t>
            </a:r>
            <a:r>
              <a:rPr lang="ko-KR" altLang="en-US" sz="1400"/>
              <a:t>점 </a:t>
            </a:r>
            <a:r>
              <a:rPr lang="en-US" altLang="ko-KR" sz="1400"/>
              <a:t>(-v </a:t>
            </a:r>
            <a:r>
              <a:rPr lang="ko-KR" altLang="en-US" sz="1400"/>
              <a:t>옵션</a:t>
            </a:r>
            <a:r>
              <a:rPr lang="en-US" altLang="ko-KR" sz="1400"/>
              <a:t>)</a:t>
            </a:r>
            <a:endParaRPr lang="en-US" altLang="ko-KR" sz="1400" dirty="0"/>
          </a:p>
          <a:p>
            <a:pPr lvl="1"/>
            <a:r>
              <a:rPr lang="en-US" altLang="ko-KR" sz="1400" dirty="0"/>
              <a:t>ex</a:t>
            </a:r>
            <a:r>
              <a:rPr lang="en-US" altLang="ko-KR" sz="1400"/>
              <a:t>. 3000 GFLOPS </a:t>
            </a:r>
            <a:r>
              <a:rPr lang="ko-KR" altLang="en-US" sz="1400"/>
              <a:t>달성 시 성능 </a:t>
            </a:r>
            <a:r>
              <a:rPr lang="ko-KR" altLang="en-US" sz="1400" dirty="0"/>
              <a:t>점수의 절반 부여</a:t>
            </a:r>
            <a:endParaRPr lang="en-US" altLang="ko-KR" sz="1400" dirty="0"/>
          </a:p>
          <a:p>
            <a:pPr lvl="1"/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644225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A0078DE-0926-474C-96A5-3C14FE40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OpenCL matmul - </a:t>
            </a:r>
            <a:r>
              <a:rPr lang="ko-KR" altLang="en-US"/>
              <a:t>생각해 볼 것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DDDB02-C08E-4074-8620-BD01F460E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8078380" cy="5055202"/>
          </a:xfrm>
        </p:spPr>
        <p:txBody>
          <a:bodyPr>
            <a:normAutofit/>
          </a:bodyPr>
          <a:lstStyle/>
          <a:p>
            <a:r>
              <a:rPr lang="ko-KR" altLang="en-US" sz="1800"/>
              <a:t>뼈대 코드로 제공한 </a:t>
            </a:r>
            <a:r>
              <a:rPr lang="en-US" altLang="ko-KR" sz="1800"/>
              <a:t>OpenCL </a:t>
            </a:r>
            <a:r>
              <a:rPr lang="ko-KR" altLang="en-US" sz="1800"/>
              <a:t>환경 설정 코드를 읽고 이해해보기</a:t>
            </a:r>
            <a:endParaRPr lang="en-US" altLang="ko-KR" sz="1800"/>
          </a:p>
          <a:p>
            <a:pPr lvl="1"/>
            <a:r>
              <a:rPr lang="en-US" altLang="ko-KR" sz="1600"/>
              <a:t>clGetPlatformIDs</a:t>
            </a:r>
          </a:p>
          <a:p>
            <a:pPr lvl="1"/>
            <a:r>
              <a:rPr lang="en-US" altLang="ko-KR" sz="1600"/>
              <a:t>clCreateContext</a:t>
            </a:r>
          </a:p>
          <a:p>
            <a:pPr lvl="1"/>
            <a:r>
              <a:rPr lang="en-US" altLang="ko-KR" sz="1600"/>
              <a:t>clCreateCommandQueue</a:t>
            </a:r>
          </a:p>
          <a:p>
            <a:pPr lvl="1"/>
            <a:r>
              <a:rPr lang="en-US" altLang="ko-KR" sz="1600"/>
              <a:t>...</a:t>
            </a:r>
          </a:p>
          <a:p>
            <a:endParaRPr lang="en-US" altLang="ko-KR" sz="1800"/>
          </a:p>
          <a:p>
            <a:r>
              <a:rPr lang="en-US" altLang="ko-KR" sz="1800"/>
              <a:t>CPU </a:t>
            </a:r>
            <a:r>
              <a:rPr lang="ko-KR" altLang="en-US" sz="1800"/>
              <a:t>최적화와 </a:t>
            </a:r>
            <a:r>
              <a:rPr lang="en-US" altLang="ko-KR" sz="1800"/>
              <a:t>GPU </a:t>
            </a:r>
            <a:r>
              <a:rPr lang="ko-KR" altLang="en-US" sz="1800"/>
              <a:t>최적화의 차이점</a:t>
            </a:r>
            <a:endParaRPr lang="en-US" altLang="ko-KR" sz="1800"/>
          </a:p>
          <a:p>
            <a:endParaRPr lang="en-US" altLang="ko-KR" sz="1800"/>
          </a:p>
          <a:p>
            <a:endParaRPr lang="en-US" altLang="ko-KR" sz="1800"/>
          </a:p>
          <a:p>
            <a:endParaRPr lang="en-US" altLang="ko-KR" sz="1800"/>
          </a:p>
          <a:p>
            <a:endParaRPr lang="en-US" altLang="ko-KR" sz="1800"/>
          </a:p>
          <a:p>
            <a:endParaRPr lang="en-US" altLang="ko-KR" sz="1800"/>
          </a:p>
          <a:p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914831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CC4FB7-76A1-47BD-9010-57A36603D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OpenCL matmul - </a:t>
            </a:r>
            <a:r>
              <a:rPr lang="ko-KR" altLang="en-US"/>
              <a:t>주의사항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A7896EF-E4F6-4243-9E3D-C86446C90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794" y="1055219"/>
            <a:ext cx="7886700" cy="5055202"/>
          </a:xfrm>
        </p:spPr>
        <p:txBody>
          <a:bodyPr>
            <a:normAutofit/>
          </a:bodyPr>
          <a:lstStyle/>
          <a:p>
            <a:r>
              <a:rPr lang="en-US" altLang="ko-KR" sz="1800" dirty="0">
                <a:latin typeface="Consolas" panose="020B0609020204030204" pitchFamily="49" charset="0"/>
              </a:rPr>
              <a:t>mat_mul</a:t>
            </a:r>
            <a:r>
              <a:rPr lang="en-US" altLang="ko-KR" sz="1800">
                <a:latin typeface="Consolas" panose="020B0609020204030204" pitchFamily="49" charset="0"/>
              </a:rPr>
              <a:t>.cpp </a:t>
            </a:r>
            <a:r>
              <a:rPr lang="ko-KR" altLang="en-US" sz="1800">
                <a:latin typeface="Consolas" panose="020B0609020204030204" pitchFamily="49" charset="0"/>
              </a:rPr>
              <a:t>및 </a:t>
            </a:r>
            <a:r>
              <a:rPr lang="en-US" altLang="ko-KR" sz="1800">
                <a:latin typeface="Consolas" panose="020B0609020204030204" pitchFamily="49" charset="0"/>
              </a:rPr>
              <a:t>kernel.cl </a:t>
            </a:r>
            <a:r>
              <a:rPr lang="ko-KR" altLang="en-US" sz="1800" dirty="0"/>
              <a:t>만 수정 가능</a:t>
            </a:r>
            <a:endParaRPr lang="en-US" altLang="ko-KR" sz="1800" dirty="0"/>
          </a:p>
          <a:p>
            <a:endParaRPr lang="en-US" altLang="ko-KR" sz="1800" dirty="0"/>
          </a:p>
          <a:p>
            <a:r>
              <a:rPr lang="ko-KR" altLang="en-US" sz="1800" dirty="0"/>
              <a:t>다양한 행렬 크기에 대해 답이 맞는지 체크를 할 것</a:t>
            </a:r>
            <a:r>
              <a:rPr lang="en-US" altLang="ko-KR" sz="1800" dirty="0"/>
              <a:t> (-v </a:t>
            </a:r>
            <a:r>
              <a:rPr lang="ko-KR" altLang="en-US" sz="1800" dirty="0"/>
              <a:t>옵션</a:t>
            </a:r>
            <a:r>
              <a:rPr lang="en-US" altLang="ko-KR" sz="1800" dirty="0"/>
              <a:t>)</a:t>
            </a:r>
          </a:p>
          <a:p>
            <a:endParaRPr lang="en-US" altLang="ko-KR" sz="1800" dirty="0"/>
          </a:p>
          <a:p>
            <a:r>
              <a:rPr lang="ko-KR" altLang="en-US" sz="1800" dirty="0"/>
              <a:t>로그인 노드에서 성능 측정을 하지 말 것</a:t>
            </a:r>
            <a:endParaRPr lang="en-US" altLang="ko-KR" sz="1800" dirty="0"/>
          </a:p>
          <a:p>
            <a:pPr lvl="1"/>
            <a:r>
              <a:rPr lang="ko-KR" altLang="en-US" sz="1600" dirty="0"/>
              <a:t>반드시 주어진 </a:t>
            </a:r>
            <a:r>
              <a:rPr lang="en-US" altLang="ko-KR" sz="1600" dirty="0"/>
              <a:t>run.sh</a:t>
            </a:r>
            <a:r>
              <a:rPr lang="ko-KR" altLang="en-US" sz="1600" dirty="0"/>
              <a:t> </a:t>
            </a:r>
            <a:r>
              <a:rPr lang="ko-KR" altLang="en-US" sz="1600"/>
              <a:t>혹은 </a:t>
            </a:r>
            <a:r>
              <a:rPr lang="en-US" altLang="ko-KR" sz="1600"/>
              <a:t>srun </a:t>
            </a:r>
            <a:r>
              <a:rPr lang="ko-KR" altLang="en-US" sz="1600"/>
              <a:t>으로 </a:t>
            </a:r>
            <a:r>
              <a:rPr lang="ko-KR" altLang="en-US" sz="1600" dirty="0"/>
              <a:t>계산 </a:t>
            </a:r>
            <a:r>
              <a:rPr lang="ko-KR" altLang="en-US" sz="1600"/>
              <a:t>노드에서 실행</a:t>
            </a:r>
            <a:endParaRPr lang="en-US" altLang="ko-KR" sz="1600"/>
          </a:p>
        </p:txBody>
      </p:sp>
    </p:spTree>
    <p:extLst>
      <p:ext uri="{BB962C8B-B14F-4D97-AF65-F5344CB8AC3E}">
        <p14:creationId xmlns:p14="http://schemas.microsoft.com/office/powerpoint/2010/main" val="3329774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CC4FB7-76A1-47BD-9010-57A36603D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OpenCL matmul - </a:t>
            </a:r>
            <a:r>
              <a:rPr lang="ko-KR" altLang="en-US"/>
              <a:t>주의사항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A7896EF-E4F6-4243-9E3D-C86446C90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794" y="1055219"/>
            <a:ext cx="7886700" cy="5055202"/>
          </a:xfrm>
        </p:spPr>
        <p:txBody>
          <a:bodyPr>
            <a:normAutofit/>
          </a:bodyPr>
          <a:lstStyle/>
          <a:p>
            <a:r>
              <a:rPr lang="en-US" altLang="ko-KR" sz="1800">
                <a:cs typeface="Arial" panose="020B0604020202020204" pitchFamily="34" charset="0"/>
              </a:rPr>
              <a:t>GPU</a:t>
            </a:r>
            <a:r>
              <a:rPr lang="en-US" altLang="ko-KR" sz="180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ko-KR" altLang="en-US" sz="1800">
                <a:latin typeface="Consolas" panose="020B0609020204030204" pitchFamily="49" charset="0"/>
              </a:rPr>
              <a:t>에서만 연산을 수행할 것</a:t>
            </a:r>
            <a:endParaRPr lang="en-US" altLang="ko-KR" sz="1800">
              <a:latin typeface="Consolas" panose="020B0609020204030204" pitchFamily="49" charset="0"/>
            </a:endParaRPr>
          </a:p>
          <a:p>
            <a:pPr lvl="1"/>
            <a:r>
              <a:rPr lang="en-US" altLang="ko-KR" sz="1600">
                <a:cs typeface="Arial" panose="020B0604020202020204" pitchFamily="34" charset="0"/>
              </a:rPr>
              <a:t>CPU-GPU </a:t>
            </a:r>
            <a:r>
              <a:rPr lang="ko-KR" altLang="en-US" sz="1600">
                <a:cs typeface="Arial" panose="020B0604020202020204" pitchFamily="34" charset="0"/>
              </a:rPr>
              <a:t>로드 밸런싱은 본 과제의 범위가 아님</a:t>
            </a:r>
            <a:endParaRPr lang="en-US" altLang="ko-KR" sz="1600">
              <a:cs typeface="Arial" panose="020B0604020202020204" pitchFamily="34" charset="0"/>
            </a:endParaRPr>
          </a:p>
          <a:p>
            <a:endParaRPr lang="en-US" altLang="ko-KR" sz="1800">
              <a:cs typeface="Arial" panose="020B0604020202020204" pitchFamily="34" charset="0"/>
            </a:endParaRPr>
          </a:p>
          <a:p>
            <a:r>
              <a:rPr lang="en-US" altLang="ko-KR" sz="1800">
                <a:cs typeface="Arial" panose="020B0604020202020204" pitchFamily="34" charset="0"/>
              </a:rPr>
              <a:t>OpenCL </a:t>
            </a:r>
            <a:r>
              <a:rPr lang="ko-KR" altLang="en-US" sz="1800">
                <a:cs typeface="Arial" panose="020B0604020202020204" pitchFamily="34" charset="0"/>
              </a:rPr>
              <a:t>이외의 병렬화 방식 </a:t>
            </a:r>
            <a:r>
              <a:rPr lang="en-US" altLang="ko-KR" sz="1800">
                <a:cs typeface="Arial" panose="020B0604020202020204" pitchFamily="34" charset="0"/>
              </a:rPr>
              <a:t>(Pthread,</a:t>
            </a:r>
            <a:r>
              <a:rPr lang="ko-KR" altLang="en-US" sz="1800">
                <a:cs typeface="Arial" panose="020B0604020202020204" pitchFamily="34" charset="0"/>
              </a:rPr>
              <a:t> </a:t>
            </a:r>
            <a:r>
              <a:rPr lang="en-US" altLang="ko-KR" sz="1800">
                <a:cs typeface="Arial" panose="020B0604020202020204" pitchFamily="34" charset="0"/>
              </a:rPr>
              <a:t>OpenMP, MPI, CUDA </a:t>
            </a:r>
            <a:r>
              <a:rPr lang="ko-KR" altLang="en-US" sz="1800">
                <a:cs typeface="Arial" panose="020B0604020202020204" pitchFamily="34" charset="0"/>
              </a:rPr>
              <a:t>등</a:t>
            </a:r>
            <a:r>
              <a:rPr lang="en-US" altLang="ko-KR" sz="1800">
                <a:cs typeface="Arial" panose="020B0604020202020204" pitchFamily="34" charset="0"/>
              </a:rPr>
              <a:t>) </a:t>
            </a:r>
            <a:r>
              <a:rPr lang="ko-KR" altLang="en-US" sz="1800">
                <a:cs typeface="Arial" panose="020B0604020202020204" pitchFamily="34" charset="0"/>
              </a:rPr>
              <a:t>사용 금지</a:t>
            </a:r>
            <a:endParaRPr lang="en-US" altLang="ko-KR" sz="1800">
              <a:cs typeface="Arial" panose="020B0604020202020204" pitchFamily="34" charset="0"/>
            </a:endParaRPr>
          </a:p>
          <a:p>
            <a:pPr lvl="1"/>
            <a:r>
              <a:rPr lang="en-US" altLang="ko-KR" sz="1600">
                <a:cs typeface="Arial" panose="020B0604020202020204" pitchFamily="34" charset="0"/>
              </a:rPr>
              <a:t>Vector instructin </a:t>
            </a:r>
            <a:r>
              <a:rPr lang="ko-KR" altLang="en-US" sz="1600">
                <a:cs typeface="Arial" panose="020B0604020202020204" pitchFamily="34" charset="0"/>
              </a:rPr>
              <a:t>은 사용 가능</a:t>
            </a:r>
            <a:endParaRPr lang="en-US" altLang="ko-KR" sz="16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927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7F0D3F-8004-4D69-991B-18B63CFE8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제출 방법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B03265A-7149-4B5B-94D4-9E6694BF6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각자의 홈 디렉토리에 </a:t>
            </a:r>
            <a:r>
              <a:rPr lang="en-US" altLang="ko-KR" sz="1600" dirty="0"/>
              <a:t>~/</a:t>
            </a:r>
            <a:r>
              <a:rPr lang="en-US" altLang="ko-KR" sz="1600" dirty="0">
                <a:latin typeface="Consolas" panose="020B0609020204030204" pitchFamily="49" charset="0"/>
              </a:rPr>
              <a:t>submit</a:t>
            </a:r>
            <a:r>
              <a:rPr lang="en-US" altLang="ko-KR" sz="1600">
                <a:latin typeface="Consolas" panose="020B0609020204030204" pitchFamily="49" charset="0"/>
              </a:rPr>
              <a:t>/HW5</a:t>
            </a:r>
            <a:r>
              <a:rPr lang="en-US" altLang="ko-KR" sz="1600"/>
              <a:t> </a:t>
            </a:r>
            <a:r>
              <a:rPr lang="ko-KR" altLang="en-US" sz="1600" dirty="0"/>
              <a:t>디렉토리 생성</a:t>
            </a:r>
            <a:endParaRPr lang="en-US" altLang="ko-KR" sz="1600" dirty="0"/>
          </a:p>
          <a:p>
            <a:r>
              <a:rPr lang="ko-KR" altLang="en-US" sz="1600" dirty="0"/>
              <a:t>구현한 </a:t>
            </a:r>
            <a:r>
              <a:rPr lang="en-US" altLang="ko-KR" sz="1600" dirty="0"/>
              <a:t>mat_mul.</a:t>
            </a:r>
            <a:r>
              <a:rPr lang="en-US" altLang="ko-KR" sz="1600"/>
              <a:t>cpp </a:t>
            </a:r>
            <a:r>
              <a:rPr lang="ko-KR" altLang="en-US" sz="1600"/>
              <a:t>및 </a:t>
            </a:r>
            <a:r>
              <a:rPr lang="en-US" altLang="ko-KR" sz="1600"/>
              <a:t>kernel.cl </a:t>
            </a:r>
            <a:r>
              <a:rPr lang="ko-KR" altLang="en-US" sz="1600"/>
              <a:t>파일을 </a:t>
            </a:r>
            <a:r>
              <a:rPr lang="ko-KR" altLang="en-US" sz="1600" dirty="0"/>
              <a:t>디렉토리 내에 복사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b="1" dirty="0" err="1"/>
              <a:t>디렉토리명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파일명이 정확히 일치하도록</a:t>
            </a:r>
            <a:endParaRPr lang="en-US" altLang="ko-KR" sz="1600" dirty="0"/>
          </a:p>
          <a:p>
            <a:r>
              <a:rPr lang="ko-KR" altLang="en-US" sz="1600" dirty="0"/>
              <a:t>즉</a:t>
            </a:r>
            <a:r>
              <a:rPr lang="en-US" altLang="ko-KR" sz="1600" dirty="0"/>
              <a:t>, </a:t>
            </a:r>
            <a:r>
              <a:rPr lang="en-US" altLang="ko-KR" sz="1600" dirty="0">
                <a:latin typeface="Consolas" panose="020B0609020204030204" pitchFamily="49" charset="0"/>
              </a:rPr>
              <a:t>ls</a:t>
            </a:r>
            <a:r>
              <a:rPr lang="en-US" altLang="ko-KR" sz="1600" dirty="0"/>
              <a:t> </a:t>
            </a:r>
            <a:r>
              <a:rPr lang="ko-KR" altLang="en-US" sz="1600" dirty="0"/>
              <a:t>명령의 출력이</a:t>
            </a:r>
            <a:r>
              <a:rPr lang="en-US" altLang="ko-KR" sz="1600" dirty="0"/>
              <a:t> </a:t>
            </a:r>
            <a:r>
              <a:rPr lang="ko-KR" altLang="en-US" sz="1600" dirty="0"/>
              <a:t>아래 스크린샷과 같이 나와야 함</a:t>
            </a:r>
            <a:endParaRPr lang="en-US" altLang="ko-KR" sz="1600" dirty="0"/>
          </a:p>
          <a:p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r>
              <a:rPr lang="en-US" altLang="ko-KR" sz="1600" dirty="0"/>
              <a:t>check-submit </a:t>
            </a:r>
            <a:r>
              <a:rPr lang="ko-KR" altLang="en-US" sz="1600" dirty="0"/>
              <a:t>유틸리티 활용</a:t>
            </a:r>
            <a:endParaRPr lang="en-US" altLang="ko-KR" sz="1600" dirty="0"/>
          </a:p>
          <a:p>
            <a:endParaRPr lang="ko-KR" altLang="en-US" sz="16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345F639-166B-5591-215F-DA957185F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172" y="3220360"/>
            <a:ext cx="4183656" cy="86700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CCE2701-1668-9E40-A212-6C2E09AC8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317" y="4182996"/>
            <a:ext cx="2351296" cy="195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896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주의사항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b="1" dirty="0">
                <a:solidFill>
                  <a:srgbClr val="FF0000"/>
                </a:solidFill>
              </a:rPr>
              <a:t>제출 기한</a:t>
            </a:r>
            <a:r>
              <a:rPr lang="en-US" altLang="ko-KR" sz="1800" b="1">
                <a:solidFill>
                  <a:srgbClr val="FF0000"/>
                </a:solidFill>
              </a:rPr>
              <a:t>: 5</a:t>
            </a:r>
            <a:r>
              <a:rPr lang="ko-KR" altLang="en-US" sz="1800" b="1">
                <a:solidFill>
                  <a:srgbClr val="FF0000"/>
                </a:solidFill>
              </a:rPr>
              <a:t>월 </a:t>
            </a:r>
            <a:r>
              <a:rPr lang="en-US" altLang="ko-KR" sz="1800" b="1">
                <a:solidFill>
                  <a:srgbClr val="FF0000"/>
                </a:solidFill>
              </a:rPr>
              <a:t>11</a:t>
            </a:r>
            <a:r>
              <a:rPr lang="ko-KR" altLang="en-US" sz="1800" b="1">
                <a:solidFill>
                  <a:srgbClr val="FF0000"/>
                </a:solidFill>
              </a:rPr>
              <a:t>일 </a:t>
            </a:r>
            <a:r>
              <a:rPr lang="en-US" altLang="ko-KR" sz="1800" b="1">
                <a:solidFill>
                  <a:srgbClr val="FF0000"/>
                </a:solidFill>
              </a:rPr>
              <a:t>(</a:t>
            </a:r>
            <a:r>
              <a:rPr lang="ko-KR" altLang="en-US" sz="1800" b="1">
                <a:solidFill>
                  <a:srgbClr val="FF0000"/>
                </a:solidFill>
              </a:rPr>
              <a:t>수</a:t>
            </a:r>
            <a:r>
              <a:rPr lang="en-US" altLang="ko-KR" sz="1800" b="1">
                <a:solidFill>
                  <a:srgbClr val="FF0000"/>
                </a:solidFill>
              </a:rPr>
              <a:t>) </a:t>
            </a:r>
            <a:r>
              <a:rPr lang="en-US" altLang="ko-KR" sz="1800" b="1" dirty="0">
                <a:solidFill>
                  <a:srgbClr val="FF0000"/>
                </a:solidFill>
              </a:rPr>
              <a:t>14:29</a:t>
            </a:r>
          </a:p>
          <a:p>
            <a:pPr marL="685800" lvl="2">
              <a:buClr>
                <a:srgbClr val="0052FF"/>
              </a:buClr>
            </a:pPr>
            <a:r>
              <a:rPr lang="ko-KR" altLang="en-US" dirty="0"/>
              <a:t>기한이 되면 프로그램이 자동으로 제출 파일을 복사해 감</a:t>
            </a:r>
            <a:endParaRPr lang="en-US" altLang="ko-KR" dirty="0"/>
          </a:p>
          <a:p>
            <a:pPr marL="685800" lvl="2">
              <a:buClr>
                <a:srgbClr val="0052FF"/>
              </a:buClr>
            </a:pPr>
            <a:r>
              <a:rPr lang="ko-KR" altLang="en-US" dirty="0"/>
              <a:t>파일명</a:t>
            </a:r>
            <a:r>
              <a:rPr lang="en-US" altLang="ko-KR" dirty="0"/>
              <a:t>, </a:t>
            </a:r>
            <a:r>
              <a:rPr lang="ko-KR" altLang="en-US" dirty="0"/>
              <a:t>디렉토리</a:t>
            </a:r>
            <a:r>
              <a:rPr lang="en-US" altLang="ko-KR" dirty="0"/>
              <a:t>, </a:t>
            </a:r>
            <a:r>
              <a:rPr lang="ko-KR" altLang="en-US" dirty="0"/>
              <a:t>형식을 정확히 지켰는지 체크</a:t>
            </a:r>
            <a:endParaRPr lang="en-US" altLang="ko-KR" dirty="0"/>
          </a:p>
          <a:p>
            <a:pPr marL="685800" lvl="2">
              <a:buClr>
                <a:srgbClr val="0052FF"/>
              </a:buClr>
            </a:pPr>
            <a:r>
              <a:rPr lang="ko-KR" altLang="en-US" dirty="0">
                <a:solidFill>
                  <a:srgbClr val="FF0000"/>
                </a:solidFill>
              </a:rPr>
              <a:t>평가를 하는 과제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800" b="1" dirty="0">
              <a:solidFill>
                <a:srgbClr val="FF0000"/>
              </a:solidFill>
            </a:endParaRPr>
          </a:p>
          <a:p>
            <a:r>
              <a:rPr lang="ko-KR" altLang="en-US" sz="1800" b="1" dirty="0">
                <a:solidFill>
                  <a:srgbClr val="FF0000"/>
                </a:solidFill>
              </a:rPr>
              <a:t>조교가 실수를 수정해줄 것이라 기대하지 않을 것</a:t>
            </a:r>
            <a:endParaRPr lang="en-US" altLang="ko-KR" sz="1800" b="1" dirty="0">
              <a:solidFill>
                <a:srgbClr val="FF0000"/>
              </a:solidFill>
            </a:endParaRPr>
          </a:p>
          <a:p>
            <a:pPr lvl="1"/>
            <a:r>
              <a:rPr lang="ko-KR" altLang="en-US" sz="1600" dirty="0"/>
              <a:t>제출 디렉토리 확인</a:t>
            </a:r>
            <a:endParaRPr lang="en-US" altLang="ko-KR" sz="1600" dirty="0"/>
          </a:p>
          <a:p>
            <a:pPr lvl="1"/>
            <a:r>
              <a:rPr lang="ko-KR" altLang="en-US" sz="1600" dirty="0"/>
              <a:t>제출 파일명 확인</a:t>
            </a:r>
            <a:endParaRPr lang="en-US" altLang="ko-KR" sz="1600" dirty="0"/>
          </a:p>
          <a:p>
            <a:pPr lvl="1"/>
            <a:r>
              <a:rPr lang="ko-KR" altLang="en-US" sz="1600" dirty="0"/>
              <a:t>제출한 파일 내용 확인</a:t>
            </a:r>
            <a:endParaRPr lang="en-US" altLang="ko-KR" sz="1600" dirty="0"/>
          </a:p>
          <a:p>
            <a:pPr lvl="1"/>
            <a:r>
              <a:rPr lang="ko-KR" altLang="en-US" sz="1600" dirty="0"/>
              <a:t>프로그램이 불필요한 출력을 하는 지 확인</a:t>
            </a:r>
            <a:endParaRPr lang="en-US" altLang="ko-KR" sz="1600" dirty="0"/>
          </a:p>
          <a:p>
            <a:pPr lvl="1"/>
            <a:r>
              <a:rPr lang="ko-KR" altLang="en-US" sz="1600" dirty="0"/>
              <a:t>디버깅 코드 등 불필요한 코드를 모두 제거했는지 확인</a:t>
            </a:r>
            <a:endParaRPr lang="en-US" altLang="ko-KR" sz="1600" dirty="0">
              <a:solidFill>
                <a:srgbClr val="FF0000"/>
              </a:solidFill>
            </a:endParaRPr>
          </a:p>
          <a:p>
            <a:endParaRPr lang="en-US" altLang="ko-KR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615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18456</TotalTime>
  <Words>705</Words>
  <Application>Microsoft Office PowerPoint</Application>
  <PresentationFormat>화면 슬라이드 쇼(4:3)</PresentationFormat>
  <Paragraphs>127</Paragraphs>
  <Slides>18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3" baseType="lpstr">
      <vt:lpstr>Avenir Light</vt:lpstr>
      <vt:lpstr>Arial</vt:lpstr>
      <vt:lpstr>Calibri</vt:lpstr>
      <vt:lpstr>Consolas</vt:lpstr>
      <vt:lpstr>Office 테마</vt:lpstr>
      <vt:lpstr>TA Session 5</vt:lpstr>
      <vt:lpstr>실습 및 시험 일정</vt:lpstr>
      <vt:lpstr>구성</vt:lpstr>
      <vt:lpstr>과제5: OpenCL matmul</vt:lpstr>
      <vt:lpstr>OpenCL matmul</vt:lpstr>
      <vt:lpstr>OpenCL matmul - 실행</vt:lpstr>
      <vt:lpstr>OpenCL matmul</vt:lpstr>
      <vt:lpstr>OpenCL matmul</vt:lpstr>
      <vt:lpstr>OpenCL matmul</vt:lpstr>
      <vt:lpstr>OpenCL matmul</vt:lpstr>
      <vt:lpstr>Hint</vt:lpstr>
      <vt:lpstr>Global/Local work size</vt:lpstr>
      <vt:lpstr>OpenCL matmul - 평가 기준</vt:lpstr>
      <vt:lpstr>OpenCL matmul - 생각해 볼 것</vt:lpstr>
      <vt:lpstr>OpenCL matmul - 주의사항</vt:lpstr>
      <vt:lpstr>OpenCL matmul - 주의사항</vt:lpstr>
      <vt:lpstr>제출 방법</vt:lpstr>
      <vt:lpstr>주의사항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SamsungDS22-TASession-5</dc:title>
  <dc:creator>Lee Jaejin</dc:creator>
  <cp:lastModifiedBy>김 진표</cp:lastModifiedBy>
  <cp:revision>1077</cp:revision>
  <cp:lastPrinted>2021-03-16T07:05:31Z</cp:lastPrinted>
  <dcterms:created xsi:type="dcterms:W3CDTF">2020-09-26T01:40:13Z</dcterms:created>
  <dcterms:modified xsi:type="dcterms:W3CDTF">2022-05-06T18:47:14Z</dcterms:modified>
</cp:coreProperties>
</file>