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1"/>
  </p:notesMasterIdLst>
  <p:sldIdLst>
    <p:sldId id="258" r:id="rId2"/>
    <p:sldId id="296" r:id="rId3"/>
    <p:sldId id="259" r:id="rId4"/>
    <p:sldId id="276" r:id="rId5"/>
    <p:sldId id="280" r:id="rId6"/>
    <p:sldId id="291" r:id="rId7"/>
    <p:sldId id="297" r:id="rId8"/>
    <p:sldId id="298" r:id="rId9"/>
    <p:sldId id="302" r:id="rId10"/>
    <p:sldId id="303" r:id="rId11"/>
    <p:sldId id="304" r:id="rId12"/>
    <p:sldId id="305" r:id="rId13"/>
    <p:sldId id="290" r:id="rId14"/>
    <p:sldId id="292" r:id="rId15"/>
    <p:sldId id="279" r:id="rId16"/>
    <p:sldId id="293" r:id="rId17"/>
    <p:sldId id="294" r:id="rId18"/>
    <p:sldId id="295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8D7FF"/>
    <a:srgbClr val="00005F"/>
    <a:srgbClr val="FFEF00"/>
    <a:srgbClr val="00007F"/>
    <a:srgbClr val="011EAA"/>
    <a:srgbClr val="005493"/>
    <a:srgbClr val="011893"/>
    <a:srgbClr val="FFE000"/>
    <a:srgbClr val="3C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1" autoAdjust="0"/>
    <p:restoredTop sz="96327"/>
  </p:normalViewPr>
  <p:slideViewPr>
    <p:cSldViewPr snapToGrid="0" snapToObjects="1" showGuides="1">
      <p:cViewPr varScale="1">
        <p:scale>
          <a:sx n="110" d="100"/>
          <a:sy n="110" d="100"/>
        </p:scale>
        <p:origin x="18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x-none" altLang="en-US" smtClean="0"/>
              <a:t>2022-05-11</a:t>
            </a:fld>
            <a:endParaRPr kumimoji="1" lang="x-none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x-none" altLang="en-US" smtClean="0"/>
              <a:t>1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115428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12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68669" y="6362542"/>
            <a:ext cx="4851331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x-none" altLang="en-US" smtClean="0"/>
              <a:pPr/>
              <a:t>‹#›</a:t>
            </a:fld>
            <a:endParaRPr kumimoji="1" lang="x-none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83578" y="6174405"/>
            <a:ext cx="8176844" cy="684000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0AC2EB3A-CE45-4F2F-BAE3-065353FF309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7899" y="6207154"/>
            <a:ext cx="2203197" cy="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venir Light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/>
              <a:t>TA Session 6</a:t>
            </a:r>
            <a:endParaRPr kumimoji="1" lang="x-none" altLang="en-US" sz="2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/>
              <a:t>조교 김진표</a:t>
            </a:r>
            <a:r>
              <a:rPr kumimoji="1" lang="en-US" altLang="ko-KR"/>
              <a:t>, </a:t>
            </a:r>
            <a:r>
              <a:rPr kumimoji="1" lang="ko-KR" altLang="en-US"/>
              <a:t>박대영</a:t>
            </a:r>
            <a:r>
              <a:rPr kumimoji="1" lang="en-US" altLang="ko-KR"/>
              <a:t>, </a:t>
            </a:r>
            <a:r>
              <a:rPr kumimoji="1" lang="ko-KR" altLang="en-US"/>
              <a:t>신준식</a:t>
            </a:r>
            <a:r>
              <a:rPr kumimoji="1" lang="en-US" altLang="ko-KR"/>
              <a:t>, </a:t>
            </a:r>
            <a:r>
              <a:rPr kumimoji="1" lang="ko-KR" altLang="en-US"/>
              <a:t>정재훈</a:t>
            </a:r>
            <a:endParaRPr kumimoji="1" lang="en-US" altLang="en-US"/>
          </a:p>
          <a:p>
            <a:r>
              <a:rPr kumimoji="1" lang="en-US" altLang="en-US"/>
              <a:t>pp-ta@aces.snu.ac.kr</a:t>
            </a:r>
            <a:endParaRPr kumimoji="1" lang="ko-Kore-KR" altLang="en-US"/>
          </a:p>
          <a:p>
            <a:endParaRPr kumimoji="1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678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FB746D-A36B-494E-9BE5-9A60CD9FA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및 시험 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C4021D-856E-431C-BC96-EA59CFE7C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800"/>
              <a:t>시험은 실습 과제와 비슷한 형식으로 진행할 예정</a:t>
            </a:r>
            <a:endParaRPr lang="en-US" altLang="ko-KR" sz="1800"/>
          </a:p>
          <a:p>
            <a:pPr lvl="1"/>
            <a:r>
              <a:rPr lang="ko-KR" altLang="en-US" sz="1600"/>
              <a:t>배운 병렬화 방식 모두 사용 가능</a:t>
            </a:r>
            <a:endParaRPr lang="en-US" altLang="ko-KR" sz="1600"/>
          </a:p>
          <a:p>
            <a:pPr lvl="1"/>
            <a:r>
              <a:rPr lang="en-US" altLang="ko-KR" sz="1600"/>
              <a:t>5/9 (</a:t>
            </a:r>
            <a:r>
              <a:rPr lang="ko-KR" altLang="en-US" sz="1600"/>
              <a:t>월</a:t>
            </a:r>
            <a:r>
              <a:rPr lang="en-US" altLang="ko-KR" sz="1600"/>
              <a:t>) </a:t>
            </a:r>
            <a:r>
              <a:rPr lang="ko-KR" altLang="en-US" sz="1600"/>
              <a:t>공개</a:t>
            </a:r>
            <a:r>
              <a:rPr lang="en-US" altLang="ko-KR" sz="1600"/>
              <a:t>, 5/18</a:t>
            </a:r>
            <a:r>
              <a:rPr lang="ko-KR" altLang="en-US" sz="1600"/>
              <a:t> </a:t>
            </a:r>
            <a:r>
              <a:rPr lang="en-US" altLang="ko-KR" sz="1600"/>
              <a:t>(</a:t>
            </a:r>
            <a:r>
              <a:rPr lang="ko-KR" altLang="en-US" sz="1600"/>
              <a:t>수</a:t>
            </a:r>
            <a:r>
              <a:rPr lang="en-US" altLang="ko-KR" sz="1600"/>
              <a:t>) 23:59</a:t>
            </a:r>
            <a:r>
              <a:rPr lang="ko-KR" altLang="en-US" sz="1600"/>
              <a:t> 마감</a:t>
            </a:r>
            <a:endParaRPr lang="en-US" altLang="ko-KR" sz="1600"/>
          </a:p>
          <a:p>
            <a:pPr lvl="1"/>
            <a:r>
              <a:rPr lang="ko-KR" altLang="en-US" sz="1600"/>
              <a:t>별도의 필기시험은 없음</a:t>
            </a:r>
            <a:endParaRPr lang="en-US" altLang="ko-KR" sz="1600"/>
          </a:p>
          <a:p>
            <a:pPr lvl="1"/>
            <a:r>
              <a:rPr lang="ko-KR" altLang="en-US" sz="1600"/>
              <a:t>실습 시간에 </a:t>
            </a:r>
            <a:r>
              <a:rPr lang="en-US" altLang="ko-KR" sz="1600"/>
              <a:t>matmul </a:t>
            </a:r>
            <a:r>
              <a:rPr lang="ko-KR" altLang="en-US" sz="1600"/>
              <a:t>과제와 함께 </a:t>
            </a:r>
            <a:r>
              <a:rPr lang="en-US" altLang="ko-KR" sz="1600"/>
              <a:t>Q&amp;A </a:t>
            </a:r>
            <a:r>
              <a:rPr lang="ko-KR" altLang="en-US" sz="1600"/>
              <a:t>진행</a:t>
            </a:r>
            <a:endParaRPr lang="en-US" altLang="ko-KR" sz="1600"/>
          </a:p>
          <a:p>
            <a:pPr lvl="1"/>
            <a:endParaRPr lang="en-US" altLang="ko-KR" sz="1600"/>
          </a:p>
          <a:p>
            <a:r>
              <a:rPr lang="ko-KR" altLang="en-US" sz="1800"/>
              <a:t>앞으로의 일정</a:t>
            </a:r>
            <a:endParaRPr lang="en-US" altLang="ko-KR" sz="1800"/>
          </a:p>
          <a:p>
            <a:pPr lvl="1"/>
            <a:r>
              <a:rPr lang="en-US" altLang="ko-KR" sz="1600">
                <a:solidFill>
                  <a:srgbClr val="FF0000"/>
                </a:solidFill>
              </a:rPr>
              <a:t>OpenMP + MPI matmul (5/11 14:29 </a:t>
            </a:r>
            <a:r>
              <a:rPr lang="ko-KR" altLang="en-US" sz="1600">
                <a:solidFill>
                  <a:srgbClr val="FF0000"/>
                </a:solidFill>
              </a:rPr>
              <a:t>마감</a:t>
            </a:r>
            <a:r>
              <a:rPr lang="en-US" altLang="ko-KR" sz="160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altLang="ko-KR" sz="1600"/>
              <a:t>5/4 (</a:t>
            </a:r>
            <a:r>
              <a:rPr lang="ko-KR" altLang="en-US" sz="1600"/>
              <a:t>수</a:t>
            </a:r>
            <a:r>
              <a:rPr lang="en-US" altLang="ko-KR" sz="1600"/>
              <a:t>) -  OpenCL matmul</a:t>
            </a:r>
          </a:p>
          <a:p>
            <a:pPr lvl="1"/>
            <a:r>
              <a:rPr lang="en-US" altLang="ko-KR" sz="1600"/>
              <a:t>5/9 (</a:t>
            </a:r>
            <a:r>
              <a:rPr lang="ko-KR" altLang="en-US" sz="1600"/>
              <a:t>월</a:t>
            </a:r>
            <a:r>
              <a:rPr lang="en-US" altLang="ko-KR" sz="1600"/>
              <a:t>) -  OpenCL matmul (5/13</a:t>
            </a:r>
            <a:r>
              <a:rPr lang="ko-KR" altLang="en-US" sz="1600"/>
              <a:t> </a:t>
            </a:r>
            <a:r>
              <a:rPr lang="en-US" altLang="ko-KR" sz="1600"/>
              <a:t>14:29 </a:t>
            </a:r>
            <a:r>
              <a:rPr lang="ko-KR" altLang="en-US" sz="1600"/>
              <a:t>마감</a:t>
            </a:r>
            <a:r>
              <a:rPr lang="en-US" altLang="ko-KR" sz="1600"/>
              <a:t>)</a:t>
            </a:r>
          </a:p>
          <a:p>
            <a:pPr lvl="1"/>
            <a:r>
              <a:rPr lang="en-US" altLang="ko-KR" sz="1600"/>
              <a:t>5/11 (</a:t>
            </a:r>
            <a:r>
              <a:rPr lang="ko-KR" altLang="en-US" sz="1600"/>
              <a:t>수</a:t>
            </a:r>
            <a:r>
              <a:rPr lang="en-US" altLang="ko-KR" sz="1600"/>
              <a:t>) - CUDA matmul</a:t>
            </a:r>
          </a:p>
          <a:p>
            <a:pPr lvl="1"/>
            <a:r>
              <a:rPr lang="en-US" altLang="ko-KR" sz="1600" strike="sngStrike"/>
              <a:t>5/13 (</a:t>
            </a:r>
            <a:r>
              <a:rPr lang="ko-KR" altLang="en-US" sz="1600" strike="sngStrike"/>
              <a:t>금</a:t>
            </a:r>
            <a:r>
              <a:rPr lang="en-US" altLang="ko-KR" sz="1600" strike="sngStrike"/>
              <a:t>) - CUDA matmul (5/18 23:59 </a:t>
            </a:r>
            <a:r>
              <a:rPr lang="ko-KR" altLang="en-US" sz="1600" strike="sngStrike"/>
              <a:t>마감</a:t>
            </a:r>
            <a:r>
              <a:rPr lang="en-US" altLang="ko-KR" sz="1600" strike="sngStrike"/>
              <a:t>)</a:t>
            </a:r>
            <a:endParaRPr lang="ko-KR" altLang="en-US" sz="1600" strike="sngStrike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687FEF-16AB-4412-B0D3-4C950F4E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986113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FD5808-0993-DAC6-E61E-F29244FC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5F8217-CCAE-3292-A21D-5CF4EB8A9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 4 OpenMP + MPI matmul </a:t>
            </a:r>
            <a:r>
              <a:rPr lang="ko-KR" altLang="en-US"/>
              <a:t>해설</a:t>
            </a:r>
            <a:endParaRPr lang="en-US" altLang="ko-KR"/>
          </a:p>
          <a:p>
            <a:r>
              <a:rPr lang="ko-KR" altLang="en-US"/>
              <a:t>과제 </a:t>
            </a:r>
            <a:r>
              <a:rPr lang="en-US" altLang="ko-KR"/>
              <a:t>6 CUDA matmul </a:t>
            </a:r>
            <a:r>
              <a:rPr lang="ko-KR" altLang="en-US"/>
              <a:t>소개</a:t>
            </a:r>
            <a:endParaRPr lang="en-US" altLang="ko-KR"/>
          </a:p>
          <a:p>
            <a:pPr lvl="1"/>
            <a:r>
              <a:rPr lang="ko-KR" altLang="en-US"/>
              <a:t>채점을 하는 과제임</a:t>
            </a:r>
            <a:endParaRPr lang="en-US" altLang="ko-KR"/>
          </a:p>
          <a:p>
            <a:r>
              <a:rPr lang="ko-KR" altLang="en-US"/>
              <a:t>과제 </a:t>
            </a:r>
            <a:r>
              <a:rPr lang="en-US" altLang="ko-KR"/>
              <a:t>5/6 </a:t>
            </a:r>
            <a:r>
              <a:rPr lang="ko-KR" altLang="en-US"/>
              <a:t>및 기말과제</a:t>
            </a:r>
            <a:r>
              <a:rPr lang="en-US" altLang="ko-KR"/>
              <a:t> </a:t>
            </a:r>
            <a:r>
              <a:rPr lang="ko-KR" altLang="en-US"/>
              <a:t>진행</a:t>
            </a:r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71B81-5B0F-34D7-924F-F3498AEE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3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25570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6: CUDA </a:t>
            </a:r>
            <a:r>
              <a:rPr lang="en-US" altLang="ko-KR" dirty="0" err="1"/>
              <a:t>matmul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42416"/>
            <a:ext cx="7886700" cy="5095437"/>
          </a:xfrm>
        </p:spPr>
        <p:txBody>
          <a:bodyPr>
            <a:normAutofit/>
          </a:bodyPr>
          <a:lstStyle/>
          <a:p>
            <a:r>
              <a:rPr lang="en-US" altLang="ko-KR"/>
              <a:t>FP32 </a:t>
            </a:r>
            <a:r>
              <a:rPr lang="ko-KR" altLang="en-US"/>
              <a:t>행렬 둘을 곱하는 프로그램을 </a:t>
            </a:r>
            <a:r>
              <a:rPr lang="en-US" altLang="ko-KR"/>
              <a:t>CUDA </a:t>
            </a:r>
            <a:r>
              <a:rPr lang="ko-KR" altLang="en-US"/>
              <a:t>를 이용해 최적화</a:t>
            </a:r>
            <a:endParaRPr lang="en-US" altLang="ko-KR"/>
          </a:p>
          <a:p>
            <a:pPr lvl="1"/>
            <a:r>
              <a:rPr lang="en-US" altLang="ko-KR"/>
              <a:t>1</a:t>
            </a:r>
            <a:r>
              <a:rPr lang="ko-KR" altLang="en-US"/>
              <a:t>개 노드의 </a:t>
            </a:r>
            <a:r>
              <a:rPr lang="en-US" altLang="ko-KR"/>
              <a:t>4</a:t>
            </a:r>
            <a:r>
              <a:rPr lang="ko-KR" altLang="en-US"/>
              <a:t>개 </a:t>
            </a:r>
            <a:r>
              <a:rPr lang="en-US" altLang="ko-KR"/>
              <a:t>GPU</a:t>
            </a:r>
            <a:r>
              <a:rPr lang="ko-KR" altLang="en-US"/>
              <a:t> 사용</a:t>
            </a:r>
            <a:endParaRPr lang="en-US" altLang="ko-KR"/>
          </a:p>
          <a:p>
            <a:pPr lvl="1"/>
            <a:r>
              <a:rPr lang="en-US" altLang="ko-KR"/>
              <a:t>NVIDIA Geforce RTX 3090</a:t>
            </a:r>
          </a:p>
          <a:p>
            <a:r>
              <a:rPr lang="ko-KR" altLang="en-US"/>
              <a:t>과제</a:t>
            </a:r>
            <a:r>
              <a:rPr lang="en-US" altLang="ko-KR"/>
              <a:t>6 </a:t>
            </a:r>
            <a:r>
              <a:rPr lang="ko-KR" altLang="en-US"/>
              <a:t>은 채점을 함</a:t>
            </a:r>
            <a:endParaRPr lang="en-US" altLang="ko-KR"/>
          </a:p>
          <a:p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9D56F-D2C3-4325-BB89-545E365A4958}"/>
              </a:ext>
            </a:extLst>
          </p:cNvPr>
          <p:cNvSpPr txBox="1"/>
          <p:nvPr/>
        </p:nvSpPr>
        <p:spPr>
          <a:xfrm>
            <a:off x="3355848" y="6661412"/>
            <a:ext cx="578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https://en.wikipedia.org/wiki/Matrix_multiplication#/media/File:Matrix_multiplication_diagram_2.svg</a:t>
            </a:r>
            <a:endParaRPr lang="ko-KR" altLang="en-US" sz="90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A49C2AA-7CBA-54FC-CE5E-B7D622FE2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493" y="3218508"/>
            <a:ext cx="3321431" cy="29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576AA-F72E-4DC0-B5A4-48AC3ED5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/</a:t>
            </a:r>
            <a:r>
              <a:rPr lang="en-US" altLang="ko-KR" sz="1600" dirty="0">
                <a:latin typeface="Consolas" panose="020B0609020204030204" pitchFamily="49" charset="0"/>
              </a:rPr>
              <a:t>skeleton</a:t>
            </a:r>
            <a:r>
              <a:rPr lang="en-US" altLang="ko-KR" sz="1600">
                <a:latin typeface="Consolas" panose="020B0609020204030204" pitchFamily="49" charset="0"/>
              </a:rPr>
              <a:t>/HW6</a:t>
            </a:r>
            <a:r>
              <a:rPr lang="en-US" altLang="ko-KR" sz="1600"/>
              <a:t> </a:t>
            </a:r>
            <a:r>
              <a:rPr lang="ko-KR" altLang="en-US" sz="1600" dirty="0"/>
              <a:t>에 주어진 뼈대 코드를 각자의 홈 디렉토리로 복사해 작업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cp -r /skeleton</a:t>
            </a:r>
            <a:r>
              <a:rPr lang="en-US" altLang="ko-KR" sz="1400">
                <a:latin typeface="Consolas" panose="020B0609020204030204" pitchFamily="49" charset="0"/>
              </a:rPr>
              <a:t>/HW6 </a:t>
            </a:r>
            <a:r>
              <a:rPr lang="en-US" altLang="ko-KR" sz="1400" dirty="0">
                <a:latin typeface="Consolas" panose="020B0609020204030204" pitchFamily="49" charset="0"/>
              </a:rPr>
              <a:t>~/</a:t>
            </a:r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en-US" altLang="ko-KR" sz="1400" dirty="0">
                <a:latin typeface="Consolas" panose="020B0609020204030204" pitchFamily="49" charset="0"/>
              </a:rPr>
              <a:t>, run.</a:t>
            </a:r>
            <a:r>
              <a:rPr lang="en-US" altLang="ko-KR" sz="1400">
                <a:latin typeface="Consolas" panose="020B0609020204030204" pitchFamily="49" charset="0"/>
              </a:rPr>
              <a:t>sh, </a:t>
            </a:r>
            <a:r>
              <a:rPr lang="en-US" altLang="ko-KR" sz="1400" dirty="0">
                <a:latin typeface="Consolas" panose="020B0609020204030204" pitchFamily="49" charset="0"/>
              </a:rPr>
              <a:t>…</a:t>
            </a:r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make</a:t>
            </a:r>
            <a:r>
              <a:rPr lang="ko-KR" altLang="en-US" sz="1400" dirty="0"/>
              <a:t> 로 컴파일이 가능하도록 </a:t>
            </a:r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ko-KR" altLang="en-US" sz="1400" dirty="0"/>
              <a:t> 을 제공</a:t>
            </a:r>
            <a:endParaRPr lang="en-US" altLang="ko-KR" sz="1400" dirty="0"/>
          </a:p>
          <a:p>
            <a:pPr lvl="1"/>
            <a:r>
              <a:rPr lang="ko-KR" altLang="en-US" sz="1400" dirty="0"/>
              <a:t>실행을 위한 </a:t>
            </a:r>
            <a:r>
              <a:rPr lang="en-US" altLang="ko-KR" sz="1400" dirty="0">
                <a:latin typeface="Consolas" panose="020B0609020204030204" pitchFamily="49" charset="0"/>
              </a:rPr>
              <a:t>run.sh </a:t>
            </a:r>
            <a:r>
              <a:rPr lang="ko-KR" altLang="en-US" sz="1400" dirty="0"/>
              <a:t>스크립트를 제공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뼈대 코드를 수정해 행렬 곱셈을 최적화하는 것이 목표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mat_mul</a:t>
            </a:r>
            <a:r>
              <a:rPr lang="en-US" altLang="ko-KR" sz="1400">
                <a:latin typeface="Consolas" panose="020B0609020204030204" pitchFamily="49" charset="0"/>
              </a:rPr>
              <a:t>.cu </a:t>
            </a:r>
            <a:r>
              <a:rPr lang="ko-KR" altLang="en-US" sz="1400"/>
              <a:t>만 수정 가능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481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</a:t>
            </a:r>
            <a:r>
              <a:rPr lang="ko-KR" altLang="en-US"/>
              <a:t>실행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make </a:t>
            </a:r>
            <a:r>
              <a:rPr lang="ko-KR" altLang="en-US"/>
              <a:t>로 컴파일</a:t>
            </a:r>
            <a:r>
              <a:rPr lang="en-US" altLang="ko-KR"/>
              <a:t>	</a:t>
            </a:r>
            <a:endParaRPr lang="en-US" altLang="ko-KR" dirty="0"/>
          </a:p>
          <a:p>
            <a:r>
              <a:rPr lang="en-US" altLang="ko-KR" dirty="0">
                <a:latin typeface="Consolas" panose="020B0609020204030204" pitchFamily="49" charset="0"/>
              </a:rPr>
              <a:t>run</a:t>
            </a:r>
            <a:r>
              <a:rPr lang="en-US" altLang="ko-KR">
                <a:latin typeface="Consolas" panose="020B0609020204030204" pitchFamily="49" charset="0"/>
              </a:rPr>
              <a:t>.sh, run_performance.sh, run_validate.sh</a:t>
            </a:r>
            <a:r>
              <a:rPr lang="ko-KR" altLang="en-US">
                <a:latin typeface="Consolas" panose="020B0609020204030204" pitchFamily="49" charset="0"/>
              </a:rPr>
              <a:t> </a:t>
            </a:r>
            <a:r>
              <a:rPr lang="ko-KR" altLang="en-US"/>
              <a:t>으로 실행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3AF9102-3607-9462-C91E-738B180D5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707" y="2252668"/>
            <a:ext cx="3940173" cy="37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7</a:t>
            </a:fld>
            <a:endParaRPr kumimoji="1" lang="x-none" altLang="en-US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7E66A3E3-FF95-9A5A-B64E-9A5797AFF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6731" y="2455704"/>
            <a:ext cx="7430537" cy="2267266"/>
          </a:xfrm>
        </p:spPr>
      </p:pic>
    </p:spTree>
    <p:extLst>
      <p:ext uri="{BB962C8B-B14F-4D97-AF65-F5344CB8AC3E}">
        <p14:creationId xmlns:p14="http://schemas.microsoft.com/office/powerpoint/2010/main" val="141767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8</a:t>
            </a:fld>
            <a:endParaRPr kumimoji="1" lang="x-none" altLang="en-US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0B639FA6-7AE5-48E6-D539-CC99F75BE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021" y="1202992"/>
            <a:ext cx="7401958" cy="4772691"/>
          </a:xfrm>
        </p:spPr>
      </p:pic>
    </p:spTree>
    <p:extLst>
      <p:ext uri="{BB962C8B-B14F-4D97-AF65-F5344CB8AC3E}">
        <p14:creationId xmlns:p14="http://schemas.microsoft.com/office/powerpoint/2010/main" val="93697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9</a:t>
            </a:fld>
            <a:endParaRPr kumimoji="1" lang="x-none" altLang="en-US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3868C695-05F0-887F-667A-5FC7A8DD5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74538"/>
            <a:ext cx="7886700" cy="3829599"/>
          </a:xfrm>
        </p:spPr>
      </p:pic>
    </p:spTree>
    <p:extLst>
      <p:ext uri="{BB962C8B-B14F-4D97-AF65-F5344CB8AC3E}">
        <p14:creationId xmlns:p14="http://schemas.microsoft.com/office/powerpoint/2010/main" val="4084059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10</a:t>
            </a:fld>
            <a:endParaRPr kumimoji="1" lang="x-none" altLang="en-US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7D66111F-D440-D8CB-3A19-C4ECF76E4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679" y="2107993"/>
            <a:ext cx="7106642" cy="2962688"/>
          </a:xfrm>
        </p:spPr>
      </p:pic>
    </p:spTree>
    <p:extLst>
      <p:ext uri="{BB962C8B-B14F-4D97-AF65-F5344CB8AC3E}">
        <p14:creationId xmlns:p14="http://schemas.microsoft.com/office/powerpoint/2010/main" val="1064784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11</a:t>
            </a:fld>
            <a:endParaRPr kumimoji="1" lang="x-none" altLang="en-US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D6BB9A0E-10AB-2C0C-922B-3D6953263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1995" y="2522388"/>
            <a:ext cx="7240010" cy="2133898"/>
          </a:xfrm>
        </p:spPr>
      </p:pic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D737097-AABD-CA97-8A50-06450B918766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12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/>
              <a:t>OpenCL</a:t>
            </a:r>
            <a:r>
              <a:rPr lang="ko-KR" altLang="en-US" sz="1600"/>
              <a:t>과 </a:t>
            </a:r>
            <a:r>
              <a:rPr lang="en-US" altLang="ko-KR" sz="1600"/>
              <a:t>indexing </a:t>
            </a:r>
            <a:r>
              <a:rPr lang="ko-KR" altLang="en-US" sz="1600"/>
              <a:t>방식이 조금 차이 나는 것에 유의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5140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skeleton code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12</a:t>
            </a:fld>
            <a:endParaRPr kumimoji="1" lang="x-none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D737097-AABD-CA97-8A50-06450B918766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12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ADFF8203-3492-6B28-1385-9562BF577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969" y="2241362"/>
            <a:ext cx="6716062" cy="2695951"/>
          </a:xfrm>
        </p:spPr>
      </p:pic>
    </p:spTree>
    <p:extLst>
      <p:ext uri="{BB962C8B-B14F-4D97-AF65-F5344CB8AC3E}">
        <p14:creationId xmlns:p14="http://schemas.microsoft.com/office/powerpoint/2010/main" val="4047162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E30F5E-BCE0-4140-8EFE-27C0888B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Hint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D3DA86-577E-442F-A912-6D064EAC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latin typeface="Consolas" panose="020B0609020204030204" pitchFamily="49" charset="0"/>
              </a:rPr>
              <a:t>mat_mul.cu </a:t>
            </a:r>
            <a:r>
              <a:rPr lang="ko-KR" altLang="en-US"/>
              <a:t>에 이미 상당 부분이 구현되어 있음</a:t>
            </a:r>
            <a:endParaRPr lang="en-US" altLang="ko-KR"/>
          </a:p>
          <a:p>
            <a:pPr lvl="1"/>
            <a:r>
              <a:rPr lang="en-US" altLang="ko-KR"/>
              <a:t>multi-GPU </a:t>
            </a:r>
            <a:r>
              <a:rPr lang="ko-KR" altLang="en-US"/>
              <a:t>코드도 구현이 되어 있음</a:t>
            </a:r>
            <a:endParaRPr lang="en-US" altLang="ko-KR"/>
          </a:p>
          <a:p>
            <a:pPr marL="457200" lvl="1" indent="0">
              <a:buNone/>
            </a:pPr>
            <a:endParaRPr lang="en-US" altLang="ko-KR" sz="1600">
              <a:latin typeface="Consolas" panose="020B0609020204030204" pitchFamily="49" charset="0"/>
            </a:endParaRPr>
          </a:p>
          <a:p>
            <a:r>
              <a:rPr lang="ko-KR" altLang="en-US"/>
              <a:t>주어진 뼈대 코드를 잘 이해하고 시작할 것</a:t>
            </a:r>
            <a:endParaRPr lang="en-US" altLang="ko-KR"/>
          </a:p>
          <a:p>
            <a:pPr lvl="1"/>
            <a:endParaRPr lang="en-US" altLang="ko-KR"/>
          </a:p>
          <a:p>
            <a:r>
              <a:rPr lang="en-US" altLang="ko-KR"/>
              <a:t>Single-GPU </a:t>
            </a:r>
            <a:r>
              <a:rPr lang="ko-KR" altLang="en-US"/>
              <a:t>에서 충분한 성능을 달성한 뒤 </a:t>
            </a:r>
            <a:r>
              <a:rPr lang="en-US" altLang="ko-KR"/>
              <a:t>Multi-GPU </a:t>
            </a:r>
            <a:r>
              <a:rPr lang="ko-KR" altLang="en-US"/>
              <a:t>로 넘어가는 것을 추천</a:t>
            </a:r>
            <a:endParaRPr lang="en-US" altLang="ko-KR"/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num_devices </a:t>
            </a:r>
            <a:r>
              <a:rPr lang="ko-KR" altLang="en-US"/>
              <a:t>변수 조절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841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정확성 점수 </a:t>
            </a:r>
            <a:r>
              <a:rPr lang="en-US" altLang="ko-KR" sz="1600" dirty="0"/>
              <a:t>50%</a:t>
            </a:r>
          </a:p>
          <a:p>
            <a:pPr lvl="1"/>
            <a:r>
              <a:rPr lang="ko-KR" altLang="en-US" sz="1400" dirty="0"/>
              <a:t>무작위 </a:t>
            </a:r>
            <a:r>
              <a:rPr lang="en-US" altLang="ko-KR" sz="1400" dirty="0"/>
              <a:t>N </a:t>
            </a:r>
            <a:r>
              <a:rPr lang="en-US" altLang="ko-KR" sz="1400"/>
              <a:t>M K </a:t>
            </a:r>
            <a:r>
              <a:rPr lang="ko-KR" altLang="en-US" sz="1400"/>
              <a:t>에 대해 </a:t>
            </a:r>
            <a:r>
              <a:rPr lang="en-US" altLang="ko-KR" sz="1400" dirty="0"/>
              <a:t>-v </a:t>
            </a:r>
            <a:r>
              <a:rPr lang="ko-KR" altLang="en-US" sz="1400" dirty="0"/>
              <a:t>옵션을 주어 값 검증을 통과해야 함</a:t>
            </a:r>
            <a:endParaRPr lang="en-US" altLang="ko-KR" sz="1400" dirty="0"/>
          </a:p>
          <a:p>
            <a:pPr lvl="1"/>
            <a:r>
              <a:rPr lang="ko-KR" altLang="en-US" sz="1400" dirty="0"/>
              <a:t>총 </a:t>
            </a:r>
            <a:r>
              <a:rPr lang="en-US" altLang="ko-KR" sz="1400" dirty="0"/>
              <a:t>10</a:t>
            </a:r>
            <a:r>
              <a:rPr lang="ko-KR" altLang="en-US" sz="1400" dirty="0"/>
              <a:t>개의 </a:t>
            </a:r>
            <a:r>
              <a:rPr lang="en-US" altLang="ko-KR" sz="1400" dirty="0"/>
              <a:t>test case </a:t>
            </a:r>
            <a:r>
              <a:rPr lang="ko-KR" altLang="en-US" sz="1400" dirty="0"/>
              <a:t>로 채점할 예정</a:t>
            </a:r>
            <a:endParaRPr lang="en-US" altLang="ko-KR" sz="1400" dirty="0"/>
          </a:p>
          <a:p>
            <a:pPr lvl="1"/>
            <a:r>
              <a:rPr lang="en-US" altLang="ko-KR" sz="1400" dirty="0"/>
              <a:t>N, M, K </a:t>
            </a:r>
            <a:r>
              <a:rPr lang="ko-KR" altLang="en-US" sz="1400" dirty="0"/>
              <a:t>각각은 </a:t>
            </a:r>
            <a:r>
              <a:rPr lang="en-US" altLang="ko-KR" sz="1400"/>
              <a:t>2048 </a:t>
            </a:r>
            <a:r>
              <a:rPr lang="ko-KR" altLang="en-US" sz="1400"/>
              <a:t>이하</a:t>
            </a:r>
            <a:endParaRPr lang="en-US" altLang="ko-KR" sz="1400"/>
          </a:p>
          <a:p>
            <a:endParaRPr lang="en-US" altLang="ko-KR" sz="1600" dirty="0"/>
          </a:p>
          <a:p>
            <a:r>
              <a:rPr lang="ko-KR" altLang="en-US" sz="1600" dirty="0"/>
              <a:t>성능 점수</a:t>
            </a:r>
            <a:r>
              <a:rPr lang="en-US" altLang="ko-KR" sz="1600" dirty="0"/>
              <a:t> 50%</a:t>
            </a:r>
          </a:p>
          <a:p>
            <a:pPr lvl="1"/>
            <a:r>
              <a:rPr lang="en-US" altLang="ko-KR" sz="1400" b="1"/>
              <a:t>4GPU,</a:t>
            </a:r>
            <a:r>
              <a:rPr lang="ko-KR" altLang="en-US" sz="1400" b="1"/>
              <a:t> </a:t>
            </a:r>
            <a:r>
              <a:rPr lang="en-US" altLang="ko-KR" sz="1400"/>
              <a:t>10 </a:t>
            </a:r>
            <a:r>
              <a:rPr lang="en-US" altLang="ko-KR" sz="1400" dirty="0"/>
              <a:t>iteration</a:t>
            </a:r>
            <a:r>
              <a:rPr lang="en-US" altLang="ko-KR" sz="1400"/>
              <a:t>, 8192 x 8192 x 8192</a:t>
            </a:r>
            <a:r>
              <a:rPr lang="ko-KR" altLang="en-US" sz="1400"/>
              <a:t> 기준 </a:t>
            </a:r>
            <a:r>
              <a:rPr lang="en-US" altLang="ko-KR" sz="1400" b="1">
                <a:solidFill>
                  <a:srgbClr val="FF0000"/>
                </a:solidFill>
              </a:rPr>
              <a:t>6000 </a:t>
            </a:r>
            <a:r>
              <a:rPr lang="en-US" altLang="ko-KR" sz="1400" b="1" dirty="0">
                <a:solidFill>
                  <a:srgbClr val="FF0000"/>
                </a:solidFill>
              </a:rPr>
              <a:t>GFLOPS </a:t>
            </a:r>
            <a:r>
              <a:rPr lang="ko-KR" altLang="en-US" sz="1400" dirty="0"/>
              <a:t>달성 시 만점</a:t>
            </a:r>
            <a:endParaRPr lang="en-US" altLang="ko-KR" sz="1400" dirty="0"/>
          </a:p>
          <a:p>
            <a:pPr lvl="1"/>
            <a:r>
              <a:rPr lang="ko-KR" altLang="en-US" sz="1400" dirty="0"/>
              <a:t>그 이하는 성능에 비례해 </a:t>
            </a:r>
            <a:r>
              <a:rPr lang="ko-KR" altLang="en-US" sz="1400"/>
              <a:t>점수 부여</a:t>
            </a:r>
            <a:endParaRPr lang="en-US" altLang="ko-KR" sz="1400"/>
          </a:p>
          <a:p>
            <a:pPr lvl="1"/>
            <a:r>
              <a:rPr lang="ko-KR" altLang="en-US" sz="1400"/>
              <a:t>답이 틀리면 </a:t>
            </a:r>
            <a:r>
              <a:rPr lang="en-US" altLang="ko-KR" sz="1400"/>
              <a:t>0</a:t>
            </a:r>
            <a:r>
              <a:rPr lang="ko-KR" altLang="en-US" sz="1400"/>
              <a:t>점 </a:t>
            </a:r>
            <a:r>
              <a:rPr lang="en-US" altLang="ko-KR" sz="1400"/>
              <a:t>(-v </a:t>
            </a:r>
            <a:r>
              <a:rPr lang="ko-KR" altLang="en-US" sz="1400"/>
              <a:t>옵션</a:t>
            </a:r>
            <a:r>
              <a:rPr lang="en-US" altLang="ko-KR" sz="1400"/>
              <a:t>)</a:t>
            </a:r>
            <a:endParaRPr lang="en-US" altLang="ko-KR" sz="1400" dirty="0"/>
          </a:p>
          <a:p>
            <a:pPr lvl="1"/>
            <a:r>
              <a:rPr lang="en-US" altLang="ko-KR" sz="1400" dirty="0"/>
              <a:t>ex</a:t>
            </a:r>
            <a:r>
              <a:rPr lang="en-US" altLang="ko-KR" sz="1400"/>
              <a:t>. 3000 GFLOPS </a:t>
            </a:r>
            <a:r>
              <a:rPr lang="ko-KR" altLang="en-US" sz="1400"/>
              <a:t>달성 시 성능 </a:t>
            </a:r>
            <a:r>
              <a:rPr lang="ko-KR" altLang="en-US" sz="1400" dirty="0"/>
              <a:t>점수의 절반 부여</a:t>
            </a:r>
            <a:endParaRPr lang="en-US" altLang="ko-KR" sz="1400" dirty="0"/>
          </a:p>
          <a:p>
            <a:pPr lvl="1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44225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078DE-0926-474C-96A5-3C14FE4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</a:t>
            </a:r>
            <a:r>
              <a:rPr lang="ko-KR" altLang="en-US"/>
              <a:t>생각해 볼 것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DDDB02-C08E-4074-8620-BD01F460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8078380" cy="5055202"/>
          </a:xfrm>
        </p:spPr>
        <p:txBody>
          <a:bodyPr>
            <a:normAutofit/>
          </a:bodyPr>
          <a:lstStyle/>
          <a:p>
            <a:r>
              <a:rPr lang="ko-KR" altLang="en-US" sz="1800"/>
              <a:t>뼈대 코드를 읽고 이해해보기</a:t>
            </a:r>
            <a:endParaRPr lang="en-US" altLang="ko-KR" sz="1800"/>
          </a:p>
          <a:p>
            <a:pPr marL="457200" lvl="1" indent="0">
              <a:buNone/>
            </a:pPr>
            <a:endParaRPr lang="en-US" altLang="ko-KR" sz="1800"/>
          </a:p>
          <a:p>
            <a:r>
              <a:rPr lang="en-US" altLang="ko-KR" sz="1800"/>
              <a:t>OpenCL </a:t>
            </a:r>
            <a:r>
              <a:rPr lang="ko-KR" altLang="en-US" sz="1800"/>
              <a:t>최적화와 </a:t>
            </a:r>
            <a:r>
              <a:rPr lang="en-US" altLang="ko-KR" sz="1800"/>
              <a:t>CUDA </a:t>
            </a:r>
            <a:r>
              <a:rPr lang="ko-KR" altLang="en-US" sz="1800"/>
              <a:t>최적화의 차이점</a:t>
            </a:r>
            <a:endParaRPr lang="en-US" altLang="ko-KR" sz="1800"/>
          </a:p>
          <a:p>
            <a:pPr lvl="1"/>
            <a:r>
              <a:rPr lang="ko-KR" altLang="en-US" sz="1600"/>
              <a:t>어떤 것이 더 편한지</a:t>
            </a:r>
            <a:r>
              <a:rPr lang="en-US" altLang="ko-KR" sz="1600"/>
              <a:t>?</a:t>
            </a:r>
          </a:p>
          <a:p>
            <a:pPr lvl="1"/>
            <a:r>
              <a:rPr lang="en-US" altLang="ko-KR" sz="1600"/>
              <a:t>OpenCL </a:t>
            </a:r>
            <a:r>
              <a:rPr lang="ko-KR" altLang="en-US" sz="1600"/>
              <a:t>의 장점</a:t>
            </a:r>
            <a:r>
              <a:rPr lang="en-US" altLang="ko-KR" sz="1600"/>
              <a:t>?</a:t>
            </a:r>
          </a:p>
          <a:p>
            <a:pPr lvl="1"/>
            <a:r>
              <a:rPr lang="en-US" altLang="ko-KR" sz="1600"/>
              <a:t>CUDA </a:t>
            </a:r>
            <a:r>
              <a:rPr lang="ko-KR" altLang="en-US" sz="1600"/>
              <a:t>의 장점</a:t>
            </a:r>
            <a:r>
              <a:rPr lang="en-US" altLang="ko-KR" sz="1600"/>
              <a:t>?</a:t>
            </a:r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4831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Consolas" panose="020B0609020204030204" pitchFamily="49" charset="0"/>
              </a:rPr>
              <a:t>mat_</a:t>
            </a:r>
            <a:r>
              <a:rPr lang="en-US" altLang="ko-KR" sz="1800">
                <a:latin typeface="Consolas" panose="020B0609020204030204" pitchFamily="49" charset="0"/>
              </a:rPr>
              <a:t>mul.cu</a:t>
            </a:r>
            <a:r>
              <a:rPr lang="ko-KR" altLang="en-US" sz="1800">
                <a:latin typeface="Consolas" panose="020B0609020204030204" pitchFamily="49" charset="0"/>
              </a:rPr>
              <a:t> 만 수정 가능</a:t>
            </a:r>
            <a:endParaRPr lang="en-US" altLang="ko-KR" sz="1800">
              <a:latin typeface="Consolas" panose="020B0609020204030204" pitchFamily="49" charset="0"/>
            </a:endParaRPr>
          </a:p>
          <a:p>
            <a:endParaRPr lang="en-US" altLang="ko-KR" sz="1800" dirty="0"/>
          </a:p>
          <a:p>
            <a:r>
              <a:rPr lang="ko-KR" altLang="en-US" sz="1800" dirty="0"/>
              <a:t>다양한 행렬 크기에 대해 답이 맞는지 체크를 할 것</a:t>
            </a:r>
            <a:r>
              <a:rPr lang="en-US" altLang="ko-KR" sz="1800" dirty="0"/>
              <a:t> (-v </a:t>
            </a:r>
            <a:r>
              <a:rPr lang="ko-KR" altLang="en-US" sz="1800" dirty="0"/>
              <a:t>옵션</a:t>
            </a:r>
            <a:r>
              <a:rPr lang="en-US" altLang="ko-KR" sz="1800" dirty="0"/>
              <a:t>)</a:t>
            </a:r>
          </a:p>
          <a:p>
            <a:endParaRPr lang="en-US" altLang="ko-KR" sz="1800" dirty="0"/>
          </a:p>
          <a:p>
            <a:r>
              <a:rPr lang="ko-KR" altLang="en-US" sz="1800" dirty="0"/>
              <a:t>로그인 노드에서 성능 측정을 하지 말 것</a:t>
            </a:r>
            <a:endParaRPr lang="en-US" altLang="ko-KR" sz="1800" dirty="0"/>
          </a:p>
          <a:p>
            <a:pPr lvl="1"/>
            <a:r>
              <a:rPr lang="ko-KR" altLang="en-US" sz="1600" dirty="0"/>
              <a:t>반드시 주어진 </a:t>
            </a:r>
            <a:r>
              <a:rPr lang="en-US" altLang="ko-KR" sz="1600" dirty="0"/>
              <a:t>run.sh</a:t>
            </a:r>
            <a:r>
              <a:rPr lang="ko-KR" altLang="en-US" sz="1600" dirty="0"/>
              <a:t> </a:t>
            </a:r>
            <a:r>
              <a:rPr lang="ko-KR" altLang="en-US" sz="1600"/>
              <a:t>혹은 </a:t>
            </a:r>
            <a:r>
              <a:rPr lang="en-US" altLang="ko-KR" sz="1600"/>
              <a:t>srun </a:t>
            </a:r>
            <a:r>
              <a:rPr lang="ko-KR" altLang="en-US" sz="1600"/>
              <a:t>으로 </a:t>
            </a:r>
            <a:r>
              <a:rPr lang="ko-KR" altLang="en-US" sz="1600" dirty="0"/>
              <a:t>계산 </a:t>
            </a:r>
            <a:r>
              <a:rPr lang="ko-KR" altLang="en-US" sz="1600"/>
              <a:t>노드에서 실행</a:t>
            </a:r>
            <a:endParaRPr lang="en-US" altLang="ko-KR" sz="1600"/>
          </a:p>
        </p:txBody>
      </p:sp>
    </p:spTree>
    <p:extLst>
      <p:ext uri="{BB962C8B-B14F-4D97-AF65-F5344CB8AC3E}">
        <p14:creationId xmlns:p14="http://schemas.microsoft.com/office/powerpoint/2010/main" val="3329774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CUDA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>
                <a:cs typeface="Arial" panose="020B0604020202020204" pitchFamily="34" charset="0"/>
              </a:rPr>
              <a:t>GPU</a:t>
            </a:r>
            <a:r>
              <a:rPr lang="en-US" altLang="ko-KR" sz="180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ko-KR" altLang="en-US" sz="1800">
                <a:latin typeface="Consolas" panose="020B0609020204030204" pitchFamily="49" charset="0"/>
              </a:rPr>
              <a:t>에서만 연산을 수행할 것</a:t>
            </a:r>
            <a:endParaRPr lang="en-US" altLang="ko-KR" sz="1800">
              <a:latin typeface="Consolas" panose="020B0609020204030204" pitchFamily="49" charset="0"/>
            </a:endParaRPr>
          </a:p>
          <a:p>
            <a:pPr lvl="1"/>
            <a:r>
              <a:rPr lang="en-US" altLang="ko-KR" sz="1600">
                <a:cs typeface="Arial" panose="020B0604020202020204" pitchFamily="34" charset="0"/>
              </a:rPr>
              <a:t>CPU-GPU </a:t>
            </a:r>
            <a:r>
              <a:rPr lang="ko-KR" altLang="en-US" sz="1600">
                <a:cs typeface="Arial" panose="020B0604020202020204" pitchFamily="34" charset="0"/>
              </a:rPr>
              <a:t>로드 밸런싱은 본 과제의 범위가 아님</a:t>
            </a:r>
            <a:endParaRPr lang="en-US" altLang="ko-KR" sz="1600">
              <a:cs typeface="Arial" panose="020B0604020202020204" pitchFamily="34" charset="0"/>
            </a:endParaRPr>
          </a:p>
          <a:p>
            <a:endParaRPr lang="en-US" altLang="ko-KR" sz="1800">
              <a:cs typeface="Arial" panose="020B0604020202020204" pitchFamily="34" charset="0"/>
            </a:endParaRPr>
          </a:p>
          <a:p>
            <a:r>
              <a:rPr lang="en-US" altLang="ko-KR" sz="1800">
                <a:cs typeface="Arial" panose="020B0604020202020204" pitchFamily="34" charset="0"/>
              </a:rPr>
              <a:t>CUDA </a:t>
            </a:r>
            <a:r>
              <a:rPr lang="ko-KR" altLang="en-US" sz="1800">
                <a:cs typeface="Arial" panose="020B0604020202020204" pitchFamily="34" charset="0"/>
              </a:rPr>
              <a:t>이외의 병렬화 방식 </a:t>
            </a:r>
            <a:r>
              <a:rPr lang="en-US" altLang="ko-KR" sz="1800">
                <a:cs typeface="Arial" panose="020B0604020202020204" pitchFamily="34" charset="0"/>
              </a:rPr>
              <a:t>(Pthread,</a:t>
            </a:r>
            <a:r>
              <a:rPr lang="ko-KR" altLang="en-US" sz="1800">
                <a:cs typeface="Arial" panose="020B0604020202020204" pitchFamily="34" charset="0"/>
              </a:rPr>
              <a:t> </a:t>
            </a:r>
            <a:r>
              <a:rPr lang="en-US" altLang="ko-KR" sz="1800">
                <a:cs typeface="Arial" panose="020B0604020202020204" pitchFamily="34" charset="0"/>
              </a:rPr>
              <a:t>OpenMP, MPI, OpenCL </a:t>
            </a:r>
            <a:r>
              <a:rPr lang="ko-KR" altLang="en-US" sz="1800">
                <a:cs typeface="Arial" panose="020B0604020202020204" pitchFamily="34" charset="0"/>
              </a:rPr>
              <a:t>등</a:t>
            </a:r>
            <a:r>
              <a:rPr lang="en-US" altLang="ko-KR" sz="1800">
                <a:cs typeface="Arial" panose="020B0604020202020204" pitchFamily="34" charset="0"/>
              </a:rPr>
              <a:t>) </a:t>
            </a:r>
            <a:r>
              <a:rPr lang="ko-KR" altLang="en-US" sz="1800">
                <a:cs typeface="Arial" panose="020B0604020202020204" pitchFamily="34" charset="0"/>
              </a:rPr>
              <a:t>사용 금지</a:t>
            </a:r>
            <a:endParaRPr lang="en-US" altLang="ko-KR" sz="1800">
              <a:cs typeface="Arial" panose="020B0604020202020204" pitchFamily="34" charset="0"/>
            </a:endParaRPr>
          </a:p>
          <a:p>
            <a:pPr lvl="1"/>
            <a:r>
              <a:rPr lang="en-US" altLang="ko-KR" sz="1600">
                <a:cs typeface="Arial" panose="020B0604020202020204" pitchFamily="34" charset="0"/>
              </a:rPr>
              <a:t>CUDA </a:t>
            </a:r>
            <a:r>
              <a:rPr lang="ko-KR" altLang="en-US" sz="1600">
                <a:cs typeface="Arial" panose="020B0604020202020204" pitchFamily="34" charset="0"/>
              </a:rPr>
              <a:t>커널 내부에서 </a:t>
            </a:r>
            <a:r>
              <a:rPr lang="en-US" altLang="ko-KR" sz="1600">
                <a:cs typeface="Arial" panose="020B0604020202020204" pitchFamily="34" charset="0"/>
              </a:rPr>
              <a:t>vector instruction </a:t>
            </a:r>
            <a:r>
              <a:rPr lang="ko-KR" altLang="en-US" sz="1600">
                <a:cs typeface="Arial" panose="020B0604020202020204" pitchFamily="34" charset="0"/>
              </a:rPr>
              <a:t>은 사용 가능</a:t>
            </a:r>
            <a:endParaRPr lang="en-US" altLang="ko-KR" sz="16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927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7F0D3F-8004-4D69-991B-18B63CFE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제출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03265A-7149-4B5B-94D4-9E6694BF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각자의 홈 디렉토리에 </a:t>
            </a:r>
            <a:r>
              <a:rPr lang="en-US" altLang="ko-KR" sz="1600" dirty="0"/>
              <a:t>~/</a:t>
            </a:r>
            <a:r>
              <a:rPr lang="en-US" altLang="ko-KR" sz="1600" dirty="0">
                <a:latin typeface="Consolas" panose="020B0609020204030204" pitchFamily="49" charset="0"/>
              </a:rPr>
              <a:t>submit</a:t>
            </a:r>
            <a:r>
              <a:rPr lang="en-US" altLang="ko-KR" sz="1600">
                <a:latin typeface="Consolas" panose="020B0609020204030204" pitchFamily="49" charset="0"/>
              </a:rPr>
              <a:t>/HW6</a:t>
            </a:r>
            <a:r>
              <a:rPr lang="en-US" altLang="ko-KR" sz="1600"/>
              <a:t> </a:t>
            </a:r>
            <a:r>
              <a:rPr lang="ko-KR" altLang="en-US" sz="1600" dirty="0"/>
              <a:t>디렉토리 생성</a:t>
            </a:r>
            <a:endParaRPr lang="en-US" altLang="ko-KR" sz="1600" dirty="0"/>
          </a:p>
          <a:p>
            <a:r>
              <a:rPr lang="ko-KR" altLang="en-US" sz="1600" dirty="0"/>
              <a:t>구현한 </a:t>
            </a:r>
            <a:r>
              <a:rPr lang="en-US" altLang="ko-KR" sz="1600" dirty="0"/>
              <a:t>mat_</a:t>
            </a:r>
            <a:r>
              <a:rPr lang="en-US" altLang="ko-KR" sz="1600"/>
              <a:t>mul.cu </a:t>
            </a:r>
            <a:r>
              <a:rPr lang="ko-KR" altLang="en-US" sz="1600"/>
              <a:t>파일을 </a:t>
            </a:r>
            <a:r>
              <a:rPr lang="ko-KR" altLang="en-US" sz="1600" dirty="0"/>
              <a:t>디렉토리 내에 복사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b="1" dirty="0" err="1"/>
              <a:t>디렉토리명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파일명이 정확히 일치하도록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en-US" altLang="ko-KR" sz="1600" dirty="0">
                <a:latin typeface="Consolas" panose="020B0609020204030204" pitchFamily="49" charset="0"/>
              </a:rPr>
              <a:t>ls</a:t>
            </a:r>
            <a:r>
              <a:rPr lang="en-US" altLang="ko-KR" sz="1600" dirty="0"/>
              <a:t> </a:t>
            </a:r>
            <a:r>
              <a:rPr lang="ko-KR" altLang="en-US" sz="1600" dirty="0"/>
              <a:t>명령의 출력이</a:t>
            </a:r>
            <a:r>
              <a:rPr lang="en-US" altLang="ko-KR" sz="1600" dirty="0"/>
              <a:t> </a:t>
            </a:r>
            <a:r>
              <a:rPr lang="ko-KR" altLang="en-US" sz="1600" dirty="0"/>
              <a:t>아래 스크린샷과 같이 나와야 함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en-US" altLang="ko-KR" sz="1600" dirty="0"/>
              <a:t>check-submit </a:t>
            </a:r>
            <a:r>
              <a:rPr lang="ko-KR" altLang="en-US" sz="1600" dirty="0"/>
              <a:t>유틸리티 활용</a:t>
            </a:r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0ADED20-29E8-BC11-A099-3A7C391C8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80" y="3128174"/>
            <a:ext cx="3574360" cy="70843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D8D1DEA-E43C-0764-9549-3E69DEBAD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856" y="3949834"/>
            <a:ext cx="2589484" cy="21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6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제출 기한</a:t>
            </a:r>
            <a:r>
              <a:rPr lang="en-US" altLang="ko-KR" sz="1800" b="1">
                <a:solidFill>
                  <a:srgbClr val="FF0000"/>
                </a:solidFill>
              </a:rPr>
              <a:t>: 5</a:t>
            </a:r>
            <a:r>
              <a:rPr lang="ko-KR" altLang="en-US" sz="1800" b="1">
                <a:solidFill>
                  <a:srgbClr val="FF0000"/>
                </a:solidFill>
              </a:rPr>
              <a:t>월 </a:t>
            </a:r>
            <a:r>
              <a:rPr lang="en-US" altLang="ko-KR" sz="1800" b="1">
                <a:solidFill>
                  <a:srgbClr val="FF0000"/>
                </a:solidFill>
              </a:rPr>
              <a:t>18</a:t>
            </a:r>
            <a:r>
              <a:rPr lang="ko-KR" altLang="en-US" sz="1800" b="1">
                <a:solidFill>
                  <a:srgbClr val="FF0000"/>
                </a:solidFill>
              </a:rPr>
              <a:t>일 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수</a:t>
            </a:r>
            <a:r>
              <a:rPr lang="en-US" altLang="ko-KR" sz="1800" b="1">
                <a:solidFill>
                  <a:srgbClr val="FF0000"/>
                </a:solidFill>
              </a:rPr>
              <a:t>) 23:29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기한이 되면 프로그램이 자동으로 제출 파일을 복사해 감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파일명</a:t>
            </a:r>
            <a:r>
              <a:rPr lang="en-US" altLang="ko-KR" dirty="0"/>
              <a:t>, </a:t>
            </a:r>
            <a:r>
              <a:rPr lang="ko-KR" altLang="en-US" dirty="0"/>
              <a:t>디렉토리</a:t>
            </a:r>
            <a:r>
              <a:rPr lang="en-US" altLang="ko-KR" dirty="0"/>
              <a:t>, </a:t>
            </a:r>
            <a:r>
              <a:rPr lang="ko-KR" altLang="en-US" dirty="0"/>
              <a:t>형식을 정확히 지켰는지 체크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>
                <a:solidFill>
                  <a:srgbClr val="FF0000"/>
                </a:solidFill>
              </a:rPr>
              <a:t>평가를 하는 과제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r>
              <a:rPr lang="ko-KR" altLang="en-US" sz="1800" b="1" dirty="0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lvl="1"/>
            <a:r>
              <a:rPr lang="ko-KR" altLang="en-US" sz="1600" dirty="0"/>
              <a:t>제출 디렉토리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 파일명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제출한 파일 내용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프로그램이 불필요한 출력을 하는 지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디버깅 코드 등 불필요한 코드를 모두 제거했는지 확인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18378</TotalTime>
  <Words>657</Words>
  <Application>Microsoft Office PowerPoint</Application>
  <PresentationFormat>화면 슬라이드 쇼(4:3)</PresentationFormat>
  <Paragraphs>122</Paragraphs>
  <Slides>19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Avenir Light</vt:lpstr>
      <vt:lpstr>Arial</vt:lpstr>
      <vt:lpstr>Calibri</vt:lpstr>
      <vt:lpstr>Consolas</vt:lpstr>
      <vt:lpstr>Office 테마</vt:lpstr>
      <vt:lpstr>TA Session 6</vt:lpstr>
      <vt:lpstr>실습 및 시험 일정</vt:lpstr>
      <vt:lpstr>구성</vt:lpstr>
      <vt:lpstr>과제6: CUDA matmul</vt:lpstr>
      <vt:lpstr>CUDA matmul</vt:lpstr>
      <vt:lpstr>CUDA matmul - 실행</vt:lpstr>
      <vt:lpstr>CUDA matmul - skeleton code</vt:lpstr>
      <vt:lpstr>CUDA matmul - skeleton code</vt:lpstr>
      <vt:lpstr>CUDA matmul - skeleton code</vt:lpstr>
      <vt:lpstr>CUDA matmul - skeleton code</vt:lpstr>
      <vt:lpstr>CUDA matmul - skeleton code</vt:lpstr>
      <vt:lpstr>CUDA matmul - skeleton code</vt:lpstr>
      <vt:lpstr>Hint</vt:lpstr>
      <vt:lpstr>CUDA matmul - 평가 기준</vt:lpstr>
      <vt:lpstr>CUDA matmul - 생각해 볼 것</vt:lpstr>
      <vt:lpstr>CUDA matmul - 주의사항</vt:lpstr>
      <vt:lpstr>CUDA matmul - 주의사항</vt:lpstr>
      <vt:lpstr>제출 방법</vt:lpstr>
      <vt:lpstr>주의사항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SamsungDS22-TASession-5</dc:title>
  <dc:creator>Lee Jaejin</dc:creator>
  <cp:lastModifiedBy>3113</cp:lastModifiedBy>
  <cp:revision>1111</cp:revision>
  <cp:lastPrinted>2021-03-16T07:05:31Z</cp:lastPrinted>
  <dcterms:created xsi:type="dcterms:W3CDTF">2020-09-26T01:40:13Z</dcterms:created>
  <dcterms:modified xsi:type="dcterms:W3CDTF">2022-05-11T05:40:24Z</dcterms:modified>
</cp:coreProperties>
</file>