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64" r:id="rId2"/>
    <p:sldId id="390" r:id="rId3"/>
    <p:sldId id="377" r:id="rId4"/>
    <p:sldId id="386" r:id="rId5"/>
    <p:sldId id="387" r:id="rId6"/>
    <p:sldId id="388" r:id="rId7"/>
    <p:sldId id="389" r:id="rId8"/>
    <p:sldId id="391" r:id="rId9"/>
    <p:sldId id="392" r:id="rId10"/>
    <p:sldId id="393" r:id="rId11"/>
    <p:sldId id="383" r:id="rId12"/>
    <p:sldId id="384" r:id="rId13"/>
    <p:sldId id="385" r:id="rId14"/>
  </p:sldIdLst>
  <p:sldSz cx="12192000" cy="6858000"/>
  <p:notesSz cx="6858000" cy="9144000"/>
  <p:defaultTextStyle>
    <a:defPPr>
      <a:defRPr lang="en-K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075" autoAdjust="0"/>
    <p:restoredTop sz="96327"/>
  </p:normalViewPr>
  <p:slideViewPr>
    <p:cSldViewPr snapToGrid="0" snapToObjects="1" showGuides="1">
      <p:cViewPr varScale="1">
        <p:scale>
          <a:sx n="162" d="100"/>
          <a:sy n="162" d="100"/>
        </p:scale>
        <p:origin x="396" y="11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K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20F6C6-06DC-DE4A-9570-B750B1BC6EF4}" type="datetimeFigureOut">
              <a:rPr lang="en-KR" smtClean="0"/>
              <a:t>06/24/2021</a:t>
            </a:fld>
            <a:endParaRPr lang="en-K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K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C0099E-01F1-3A43-A1CF-CF8C6AA4B24F}" type="slidenum">
              <a:rPr lang="en-KR" smtClean="0"/>
              <a:t>‹#›</a:t>
            </a:fld>
            <a:endParaRPr lang="en-KR"/>
          </a:p>
        </p:txBody>
      </p:sp>
    </p:spTree>
    <p:extLst>
      <p:ext uri="{BB962C8B-B14F-4D97-AF65-F5344CB8AC3E}">
        <p14:creationId xmlns:p14="http://schemas.microsoft.com/office/powerpoint/2010/main" val="411145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K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F5F983-0E1D-954B-9228-2CC89F2BEAB8}" type="slidenum">
              <a:rPr lang="en-KR" smtClean="0"/>
              <a:t>1</a:t>
            </a:fld>
            <a:endParaRPr lang="en-KR"/>
          </a:p>
        </p:txBody>
      </p:sp>
    </p:spTree>
    <p:extLst>
      <p:ext uri="{BB962C8B-B14F-4D97-AF65-F5344CB8AC3E}">
        <p14:creationId xmlns:p14="http://schemas.microsoft.com/office/powerpoint/2010/main" val="13984115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6F10C7-16A0-1F43-8488-7552239B7E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K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A248F6B-1B8A-BF45-AA28-4848FD4404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K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0BDADF-8A14-AA4A-807F-D7505B9CA5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C0416-79CA-2742-B1B9-F01F40CFCADA}" type="datetimeFigureOut">
              <a:rPr lang="en-KR" smtClean="0"/>
              <a:t>06/24/2021</a:t>
            </a:fld>
            <a:endParaRPr lang="en-K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D6E0C1-42A0-2F42-834F-AD150C7258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545EFA-7FC6-E547-AE7A-E8F19CF47B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EDF94-F47F-DA4B-8802-FA96517C4CCB}" type="slidenum">
              <a:rPr lang="en-KR" smtClean="0"/>
              <a:t>‹#›</a:t>
            </a:fld>
            <a:endParaRPr lang="en-KR"/>
          </a:p>
        </p:txBody>
      </p:sp>
    </p:spTree>
    <p:extLst>
      <p:ext uri="{BB962C8B-B14F-4D97-AF65-F5344CB8AC3E}">
        <p14:creationId xmlns:p14="http://schemas.microsoft.com/office/powerpoint/2010/main" val="32461468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9AC631-EC8C-C24D-9355-5758E18A1F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43839"/>
            <a:ext cx="10292080" cy="874395"/>
          </a:xfrm>
        </p:spPr>
        <p:txBody>
          <a:bodyPr/>
          <a:lstStyle>
            <a:lvl1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K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F017D3-1208-BB4C-9A2C-2A06160EA2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accent1"/>
              </a:buClr>
              <a:buSzPct val="105000"/>
              <a:defRPr>
                <a:latin typeface="Times" pitchFamily="2" charset="0"/>
                <a:cs typeface="Arial" panose="020B0604020202020204" pitchFamily="34" charset="0"/>
              </a:defRPr>
            </a:lvl1pPr>
            <a:lvl2pPr>
              <a:buClr>
                <a:srgbClr val="00B050"/>
              </a:buClr>
              <a:buSzPct val="105000"/>
              <a:defRPr>
                <a:latin typeface="Times" pitchFamily="2" charset="0"/>
                <a:cs typeface="Arial" panose="020B0604020202020204" pitchFamily="34" charset="0"/>
              </a:defRPr>
            </a:lvl2pPr>
            <a:lvl3pPr>
              <a:defRPr>
                <a:latin typeface="Times" pitchFamily="2" charset="0"/>
                <a:cs typeface="Arial" panose="020B0604020202020204" pitchFamily="34" charset="0"/>
              </a:defRPr>
            </a:lvl3pPr>
            <a:lvl4pPr>
              <a:defRPr>
                <a:latin typeface="Times" pitchFamily="2" charset="0"/>
                <a:cs typeface="Arial" panose="020B0604020202020204" pitchFamily="34" charset="0"/>
              </a:defRPr>
            </a:lvl4pPr>
            <a:lvl5pPr>
              <a:defRPr>
                <a:latin typeface="Times" pitchFamily="2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KR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EEBA92-EB31-B342-A389-7CF4D5FF2B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C0416-79CA-2742-B1B9-F01F40CFCADA}" type="datetimeFigureOut">
              <a:rPr lang="en-KR" smtClean="0"/>
              <a:t>06/24/2021</a:t>
            </a:fld>
            <a:endParaRPr lang="en-K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61969D-046E-544F-8B3A-D9D133986E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R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F4A9EB-605D-CD4D-90A4-D773A050A8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EDF94-F47F-DA4B-8802-FA96517C4CCB}" type="slidenum">
              <a:rPr lang="en-KR" smtClean="0"/>
              <a:t>‹#›</a:t>
            </a:fld>
            <a:endParaRPr lang="en-KR"/>
          </a:p>
        </p:txBody>
      </p:sp>
    </p:spTree>
    <p:extLst>
      <p:ext uri="{BB962C8B-B14F-4D97-AF65-F5344CB8AC3E}">
        <p14:creationId xmlns:p14="http://schemas.microsoft.com/office/powerpoint/2010/main" val="33113278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63DC06-3E2B-A14B-8E95-A78E0022AA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K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9CB860-ED77-1E41-8DAB-6AF3FB03EB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2D963B-E5F6-674C-85A2-AE383A29BC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C0416-79CA-2742-B1B9-F01F40CFCADA}" type="datetimeFigureOut">
              <a:rPr lang="en-KR" smtClean="0"/>
              <a:t>06/24/2021</a:t>
            </a:fld>
            <a:endParaRPr lang="en-K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BC3BDD-59B7-4D45-A4AA-11C47B3861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999B8F-2817-6D4C-820E-0638C00D82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EDF94-F47F-DA4B-8802-FA96517C4CCB}" type="slidenum">
              <a:rPr lang="en-KR" smtClean="0"/>
              <a:t>‹#›</a:t>
            </a:fld>
            <a:endParaRPr lang="en-KR"/>
          </a:p>
        </p:txBody>
      </p:sp>
    </p:spTree>
    <p:extLst>
      <p:ext uri="{BB962C8B-B14F-4D97-AF65-F5344CB8AC3E}">
        <p14:creationId xmlns:p14="http://schemas.microsoft.com/office/powerpoint/2010/main" val="19751078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8219D5-5C74-7941-81D6-2749AE6709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K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918AB4-3FD3-B44A-B78D-F6A899939F3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K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9E3C79D-5555-0542-8A3C-AD3DA4DD2E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K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8912A0-00EA-0F44-9066-E04759994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C0416-79CA-2742-B1B9-F01F40CFCADA}" type="datetimeFigureOut">
              <a:rPr lang="en-KR" smtClean="0"/>
              <a:t>06/24/2021</a:t>
            </a:fld>
            <a:endParaRPr lang="en-K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4922F0C-AC95-904C-BF40-B7201649E3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F29666-BC6D-764D-A0B1-E01EF714ED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EDF94-F47F-DA4B-8802-FA96517C4CCB}" type="slidenum">
              <a:rPr lang="en-KR" smtClean="0"/>
              <a:t>‹#›</a:t>
            </a:fld>
            <a:endParaRPr lang="en-KR"/>
          </a:p>
        </p:txBody>
      </p:sp>
    </p:spTree>
    <p:extLst>
      <p:ext uri="{BB962C8B-B14F-4D97-AF65-F5344CB8AC3E}">
        <p14:creationId xmlns:p14="http://schemas.microsoft.com/office/powerpoint/2010/main" val="39476400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D37291-9167-BC43-A6CF-1A1637FE95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K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4467E1-A2A9-E448-B192-EA80552240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2329A2E-6941-7146-9975-9657981B7B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K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3D96A8B-F91C-504F-BC20-DA237589A7C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48F7975-EF53-B045-8763-49F16C66FFC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K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2DA6973-D37D-244B-91C1-86DE4B9F8E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C0416-79CA-2742-B1B9-F01F40CFCADA}" type="datetimeFigureOut">
              <a:rPr lang="en-KR" smtClean="0"/>
              <a:t>06/24/2021</a:t>
            </a:fld>
            <a:endParaRPr lang="en-K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F790BCA-F1B6-B147-8335-B95B50F8C3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676EA3F-62E4-2F45-A892-144400AC09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EDF94-F47F-DA4B-8802-FA96517C4CCB}" type="slidenum">
              <a:rPr lang="en-KR" smtClean="0"/>
              <a:t>‹#›</a:t>
            </a:fld>
            <a:endParaRPr lang="en-KR"/>
          </a:p>
        </p:txBody>
      </p:sp>
    </p:spTree>
    <p:extLst>
      <p:ext uri="{BB962C8B-B14F-4D97-AF65-F5344CB8AC3E}">
        <p14:creationId xmlns:p14="http://schemas.microsoft.com/office/powerpoint/2010/main" val="2952817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6E2E9A-0649-594F-A7F0-D470F48C3A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K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F2F8D5F-35C3-8C42-9256-3FE86BC447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C0416-79CA-2742-B1B9-F01F40CFCADA}" type="datetimeFigureOut">
              <a:rPr lang="en-KR" smtClean="0"/>
              <a:t>06/24/2021</a:t>
            </a:fld>
            <a:endParaRPr lang="en-K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757D68A-4030-634A-AB69-CB606B7254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45D1E2B-13E7-8540-A91F-C8017B504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EDF94-F47F-DA4B-8802-FA96517C4CCB}" type="slidenum">
              <a:rPr lang="en-KR" smtClean="0"/>
              <a:t>‹#›</a:t>
            </a:fld>
            <a:endParaRPr lang="en-KR"/>
          </a:p>
        </p:txBody>
      </p:sp>
    </p:spTree>
    <p:extLst>
      <p:ext uri="{BB962C8B-B14F-4D97-AF65-F5344CB8AC3E}">
        <p14:creationId xmlns:p14="http://schemas.microsoft.com/office/powerpoint/2010/main" val="8824042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1B692CE-BCF8-1343-8827-42D6A74B4C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C0416-79CA-2742-B1B9-F01F40CFCADA}" type="datetimeFigureOut">
              <a:rPr lang="en-KR" smtClean="0"/>
              <a:t>06/24/2021</a:t>
            </a:fld>
            <a:endParaRPr lang="en-K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B8B6BD7-A002-B245-AD07-44CFCDCD71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801EC8-AC11-D046-9991-F2E7CE66A1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EDF94-F47F-DA4B-8802-FA96517C4CCB}" type="slidenum">
              <a:rPr lang="en-KR" smtClean="0"/>
              <a:t>‹#›</a:t>
            </a:fld>
            <a:endParaRPr lang="en-KR"/>
          </a:p>
        </p:txBody>
      </p:sp>
    </p:spTree>
    <p:extLst>
      <p:ext uri="{BB962C8B-B14F-4D97-AF65-F5344CB8AC3E}">
        <p14:creationId xmlns:p14="http://schemas.microsoft.com/office/powerpoint/2010/main" val="10877178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2CBCB6-059E-D042-BDD0-EB8EEFAA7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K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FEAE71-CAE7-4B40-82D1-541472E0FF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K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732690-1FA4-3348-88C1-F733723ADB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A7A5BC5-EFAF-8A40-B891-17BCACDA10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C0416-79CA-2742-B1B9-F01F40CFCADA}" type="datetimeFigureOut">
              <a:rPr lang="en-KR" smtClean="0"/>
              <a:t>06/24/2021</a:t>
            </a:fld>
            <a:endParaRPr lang="en-K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14AFA3-F20B-114B-B504-FEA26088C2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A09AEE4-1778-2440-9AA3-B8A37263D9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EDF94-F47F-DA4B-8802-FA96517C4CCB}" type="slidenum">
              <a:rPr lang="en-KR" smtClean="0"/>
              <a:t>‹#›</a:t>
            </a:fld>
            <a:endParaRPr lang="en-KR"/>
          </a:p>
        </p:txBody>
      </p:sp>
    </p:spTree>
    <p:extLst>
      <p:ext uri="{BB962C8B-B14F-4D97-AF65-F5344CB8AC3E}">
        <p14:creationId xmlns:p14="http://schemas.microsoft.com/office/powerpoint/2010/main" val="24038643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FCD2CF-4A6F-EC40-97EA-8CD5217457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K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D5E15A0-F5FC-334A-8694-A95F3CAF635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K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9F8D08-A4DB-8D4A-8696-7BD3747E6B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6955881-42F6-664B-88B3-D179082382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C0416-79CA-2742-B1B9-F01F40CFCADA}" type="datetimeFigureOut">
              <a:rPr lang="en-KR" smtClean="0"/>
              <a:t>06/24/2021</a:t>
            </a:fld>
            <a:endParaRPr lang="en-K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6E5B34-9419-B045-AD59-C38F93F535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10455C-6FE4-5640-8DFA-EF9C45C4C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EDF94-F47F-DA4B-8802-FA96517C4CCB}" type="slidenum">
              <a:rPr lang="en-KR" smtClean="0"/>
              <a:t>‹#›</a:t>
            </a:fld>
            <a:endParaRPr lang="en-KR"/>
          </a:p>
        </p:txBody>
      </p:sp>
    </p:spTree>
    <p:extLst>
      <p:ext uri="{BB962C8B-B14F-4D97-AF65-F5344CB8AC3E}">
        <p14:creationId xmlns:p14="http://schemas.microsoft.com/office/powerpoint/2010/main" val="24574850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microsoft.com/office/2007/relationships/hdphoto" Target="../media/hdphoto1.wdp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48C18DB-FDCF-BF41-8B1E-431E61184F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5883"/>
            <a:ext cx="10515600" cy="8718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K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1919D9-2DDB-E447-911F-2274A02F7D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365883"/>
            <a:ext cx="10515600" cy="48110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ko-Kore-KR" dirty="0"/>
              <a:t>Click to edit Master text styles</a:t>
            </a:r>
          </a:p>
          <a:p>
            <a:pPr lvl="1"/>
            <a:r>
              <a:rPr lang="en-US" altLang="ko-Kore-KR" dirty="0"/>
              <a:t>Second level</a:t>
            </a:r>
          </a:p>
          <a:p>
            <a:pPr lvl="2"/>
            <a:r>
              <a:rPr lang="en-US" altLang="ko-Kore-KR" dirty="0"/>
              <a:t>Third level</a:t>
            </a:r>
          </a:p>
          <a:p>
            <a:pPr lvl="3"/>
            <a:r>
              <a:rPr lang="en-US" altLang="ko-Kore-KR" dirty="0"/>
              <a:t>Fourth level</a:t>
            </a:r>
          </a:p>
          <a:p>
            <a:pPr lvl="4"/>
            <a:r>
              <a:rPr lang="en-US" altLang="ko-Kore-KR" dirty="0"/>
              <a:t>Fifth level</a:t>
            </a:r>
            <a:endParaRPr lang="en-K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FD069F-4019-B249-9D8D-537E8AFF4C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CC0416-79CA-2742-B1B9-F01F40CFCADA}" type="datetimeFigureOut">
              <a:rPr lang="en-KR" smtClean="0"/>
              <a:t>06/24/2021</a:t>
            </a:fld>
            <a:endParaRPr lang="en-K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194D64-113F-4D4C-A76D-E4C7981B844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K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14C8DA-FE7B-944E-930E-4C4F2CC28B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8EDF94-F47F-DA4B-8802-FA96517C4CCB}" type="slidenum">
              <a:rPr lang="en-KR" smtClean="0"/>
              <a:t>‹#›</a:t>
            </a:fld>
            <a:endParaRPr lang="en-K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70EC6F4-28E9-C24B-BB02-76C3B2D02679}"/>
              </a:ext>
            </a:extLst>
          </p:cNvPr>
          <p:cNvSpPr/>
          <p:nvPr userDrawn="1"/>
        </p:nvSpPr>
        <p:spPr>
          <a:xfrm>
            <a:off x="0" y="6356350"/>
            <a:ext cx="12192000" cy="50165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KR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544F0408-546C-0D43-B21A-61DC84A5E2BC}"/>
              </a:ext>
            </a:extLst>
          </p:cNvPr>
          <p:cNvGrpSpPr/>
          <p:nvPr userDrawn="1"/>
        </p:nvGrpSpPr>
        <p:grpSpPr>
          <a:xfrm>
            <a:off x="7035480" y="6420108"/>
            <a:ext cx="4433194" cy="369332"/>
            <a:chOff x="23639" y="1494549"/>
            <a:chExt cx="10064456" cy="838471"/>
          </a:xfrm>
        </p:grpSpPr>
        <p:pic>
          <p:nvPicPr>
            <p:cNvPr id="9" name="Picture 8" descr="A close up of a sign&#10;&#10;Description automatically generated">
              <a:extLst>
                <a:ext uri="{FF2B5EF4-FFF2-40B4-BE49-F238E27FC236}">
                  <a16:creationId xmlns:a16="http://schemas.microsoft.com/office/drawing/2014/main" id="{636E3F4F-C288-0547-880D-F38D95F2D15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>
              <a:biLevel thresh="25000"/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rightnessContrast bright="40000" contrast="-40000"/>
                      </a14:imgEffect>
                    </a14:imgLayer>
                  </a14:imgProps>
                </a:ext>
              </a:extLst>
            </a:blip>
            <a:srcRect r="62143"/>
            <a:stretch/>
          </p:blipFill>
          <p:spPr>
            <a:xfrm>
              <a:off x="23639" y="1641592"/>
              <a:ext cx="488571" cy="571466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74E145BF-7760-3A4C-BA88-3FA4FE79279B}"/>
                </a:ext>
              </a:extLst>
            </p:cNvPr>
            <p:cNvSpPr txBox="1"/>
            <p:nvPr/>
          </p:nvSpPr>
          <p:spPr>
            <a:xfrm>
              <a:off x="643601" y="1494549"/>
              <a:ext cx="9444494" cy="83847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solidFill>
                    <a:schemeClr val="bg1"/>
                  </a:solidFill>
                  <a:latin typeface="Arial" panose="020B0604020202020204" pitchFamily="34" charset="0"/>
                  <a:ea typeface="CMU Serif Roman" panose="02000603000000000000" pitchFamily="2" charset="0"/>
                  <a:cs typeface="Arial" panose="020B0604020202020204" pitchFamily="34" charset="0"/>
                </a:rPr>
                <a:t>SNU Graduate School of Data Science</a:t>
              </a: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F2EC0659-9E8D-CB48-BA6A-E7E46F66FF90}"/>
              </a:ext>
            </a:extLst>
          </p:cNvPr>
          <p:cNvSpPr txBox="1"/>
          <p:nvPr userDrawn="1"/>
        </p:nvSpPr>
        <p:spPr>
          <a:xfrm>
            <a:off x="57324" y="6412746"/>
            <a:ext cx="3199915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900" dirty="0">
                <a:solidFill>
                  <a:schemeClr val="bg1"/>
                </a:solidFill>
                <a:latin typeface="Arial" panose="020B0604020202020204" pitchFamily="34" charset="0"/>
                <a:ea typeface="CMU Serif Roman" panose="02000603000000000000" pitchFamily="2" charset="0"/>
                <a:cs typeface="Arial" panose="020B0604020202020204" pitchFamily="34" charset="0"/>
              </a:rPr>
              <a:t>Foundation of Data Science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2EC0659-9E8D-CB48-BA6A-E7E46F66FF90}"/>
              </a:ext>
            </a:extLst>
          </p:cNvPr>
          <p:cNvSpPr txBox="1"/>
          <p:nvPr userDrawn="1"/>
        </p:nvSpPr>
        <p:spPr>
          <a:xfrm>
            <a:off x="11410682" y="6404149"/>
            <a:ext cx="640325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F3AFE0A4-4E88-4C1E-A1B5-A3DF5F19F81E}" type="slidenum">
              <a:rPr lang="ko-KR" altLang="en-US" sz="1900" smtClean="0">
                <a:solidFill>
                  <a:schemeClr val="bg1"/>
                </a:solidFill>
                <a:latin typeface="Arial" panose="020B0604020202020204" pitchFamily="34" charset="0"/>
                <a:ea typeface="CMU Serif Roman" panose="02000603000000000000" pitchFamily="2" charset="0"/>
                <a:cs typeface="Arial" panose="020B0604020202020204" pitchFamily="34" charset="0"/>
              </a:rPr>
              <a:pPr algn="r"/>
              <a:t>‹#›</a:t>
            </a:fld>
            <a:endParaRPr lang="en-US" sz="1900" dirty="0">
              <a:solidFill>
                <a:schemeClr val="bg1"/>
              </a:solidFill>
              <a:latin typeface="Arial" panose="020B0604020202020204" pitchFamily="34" charset="0"/>
              <a:ea typeface="CMU Serif Roman" panose="02000603000000000000" pitchFamily="2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2216AB3-1055-694E-A4EE-0E13689FD583}"/>
              </a:ext>
            </a:extLst>
          </p:cNvPr>
          <p:cNvSpPr txBox="1"/>
          <p:nvPr userDrawn="1"/>
        </p:nvSpPr>
        <p:spPr>
          <a:xfrm>
            <a:off x="10432082" y="17760"/>
            <a:ext cx="18056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800" b="0" i="0" spc="-30" dirty="0">
                <a:solidFill>
                  <a:srgbClr val="6495ED"/>
                </a:solidFill>
                <a:latin typeface="Avenir Book" panose="02000503020000020003" pitchFamily="2" charset="0"/>
                <a:ea typeface="Arial Unicode MS" panose="020B0604020202020204" pitchFamily="50" charset="-127"/>
                <a:cs typeface="Arial Unicode MS" panose="020B0604020202020204" pitchFamily="50" charset="-127"/>
              </a:rPr>
              <a:t>M3239.004600</a:t>
            </a:r>
          </a:p>
          <a:p>
            <a:pPr algn="r"/>
            <a:r>
              <a:rPr lang="en-US" altLang="ko-KR" sz="800" b="0" i="0" spc="-30" dirty="0">
                <a:solidFill>
                  <a:srgbClr val="6495ED"/>
                </a:solidFill>
                <a:latin typeface="Avenir Book" panose="02000503020000020003" pitchFamily="2" charset="0"/>
                <a:ea typeface="Arial Unicode MS" panose="020B0604020202020204" pitchFamily="50" charset="-127"/>
                <a:cs typeface="Arial Unicode MS" panose="020B0604020202020204" pitchFamily="50" charset="-127"/>
              </a:rPr>
              <a:t>Foundations of  Data Science</a:t>
            </a:r>
          </a:p>
          <a:p>
            <a:pPr algn="r"/>
            <a:r>
              <a:rPr lang="en-US" altLang="ko-KR" sz="800" b="0" i="0" spc="-30" baseline="0" dirty="0">
                <a:solidFill>
                  <a:srgbClr val="6495ED"/>
                </a:solidFill>
                <a:latin typeface="Avenir Book" panose="02000503020000020003" pitchFamily="2" charset="0"/>
                <a:ea typeface="Arial Unicode MS" panose="020B0604020202020204" pitchFamily="50" charset="-127"/>
                <a:cs typeface="Arial Unicode MS" panose="020B0604020202020204" pitchFamily="50" charset="-127"/>
              </a:rPr>
              <a:t>Summer 2021</a:t>
            </a:r>
          </a:p>
          <a:p>
            <a:pPr algn="r"/>
            <a:r>
              <a:rPr lang="en-US" altLang="ko-KR" sz="800" b="0" i="0" spc="-30" dirty="0">
                <a:solidFill>
                  <a:srgbClr val="6495ED"/>
                </a:solidFill>
                <a:latin typeface="Avenir Book" panose="02000503020000020003" pitchFamily="2" charset="0"/>
                <a:ea typeface="Arial Unicode MS" panose="020B0604020202020204" pitchFamily="50" charset="-127"/>
                <a:cs typeface="Arial Unicode MS" panose="020B0604020202020204" pitchFamily="50" charset="-127"/>
              </a:rPr>
              <a:t>© Jaejin Lee</a:t>
            </a:r>
            <a:endParaRPr lang="ko-KR" altLang="en-US" sz="800" b="0" i="0" spc="-30" dirty="0">
              <a:solidFill>
                <a:srgbClr val="6495ED"/>
              </a:solidFill>
              <a:latin typeface="Avenir Book" panose="02000503020000020003" pitchFamily="2" charset="0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272101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Times New Roman" panose="02020603050405020304" pitchFamily="18" charset="0"/>
          <a:ea typeface="+mj-ea"/>
          <a:cs typeface="Times New Roman" panose="02020603050405020304" pitchFamily="18" charset="0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K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070612700-4k-abstract-loop-color-geometr" descr="070612700-4k-abstract-loop-color-geometr">
            <a:hlinkClick r:id="" action="ppaction://media"/>
            <a:extLst>
              <a:ext uri="{FF2B5EF4-FFF2-40B4-BE49-F238E27FC236}">
                <a16:creationId xmlns:a16="http://schemas.microsoft.com/office/drawing/2014/main" id="{A33F0A39-5A45-5A4A-9703-817823E0464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>
            <a:grayscl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25CDC36-5E5C-0C45-AFCC-18A0A4277D70}"/>
              </a:ext>
            </a:extLst>
          </p:cNvPr>
          <p:cNvSpPr/>
          <p:nvPr/>
        </p:nvSpPr>
        <p:spPr>
          <a:xfrm>
            <a:off x="0" y="0"/>
            <a:ext cx="12192000" cy="7145825"/>
          </a:xfrm>
          <a:prstGeom prst="rect">
            <a:avLst/>
          </a:prstGeom>
          <a:solidFill>
            <a:srgbClr val="FFFFFF">
              <a:alpha val="71373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KR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09C82C7-3AC7-8A44-B8F2-BB463C1752E7}"/>
              </a:ext>
            </a:extLst>
          </p:cNvPr>
          <p:cNvSpPr txBox="1"/>
          <p:nvPr/>
        </p:nvSpPr>
        <p:spPr>
          <a:xfrm>
            <a:off x="3203295" y="5887014"/>
            <a:ext cx="63786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2060"/>
                </a:solidFill>
                <a:latin typeface="Arial" panose="020B0604020202020204" pitchFamily="34" charset="0"/>
                <a:ea typeface="CMU Serif Roman" panose="02000603000000000000" pitchFamily="2" charset="0"/>
                <a:cs typeface="Arial" panose="020B0604020202020204" pitchFamily="34" charset="0"/>
              </a:rPr>
              <a:t>SNU Graduate School of Data Science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D169DCF-8A1E-1049-86FF-91D012C0047B}"/>
              </a:ext>
            </a:extLst>
          </p:cNvPr>
          <p:cNvSpPr txBox="1"/>
          <p:nvPr/>
        </p:nvSpPr>
        <p:spPr>
          <a:xfrm>
            <a:off x="886953" y="2824273"/>
            <a:ext cx="10418093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200" b="1" spc="-150" dirty="0">
                <a:latin typeface="Arial" panose="020B0604020202020204" pitchFamily="34" charset="0"/>
                <a:ea typeface="CMU SERIF ROMAN" panose="02000603000000000000" pitchFamily="2" charset="0"/>
                <a:cs typeface="Arial" panose="020B0604020202020204" pitchFamily="34" charset="0"/>
              </a:rPr>
              <a:t>Python </a:t>
            </a:r>
            <a:r>
              <a:rPr lang="en-US" sz="5200" b="1" spc="-150">
                <a:latin typeface="Arial" panose="020B0604020202020204" pitchFamily="34" charset="0"/>
                <a:ea typeface="CMU SERIF ROMAN" panose="02000603000000000000" pitchFamily="2" charset="0"/>
                <a:cs typeface="Arial" panose="020B0604020202020204" pitchFamily="34" charset="0"/>
              </a:rPr>
              <a:t>Programming II</a:t>
            </a:r>
            <a:endParaRPr lang="en-KR" sz="5200" b="1" spc="-150" dirty="0">
              <a:latin typeface="Arial" panose="020B0604020202020204" pitchFamily="34" charset="0"/>
              <a:ea typeface="CMU SERIF ROMAN" panose="02000603000000000000" pitchFamily="2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B021ABC-E01D-8D46-96CE-D4F67FD4E72E}"/>
              </a:ext>
            </a:extLst>
          </p:cNvPr>
          <p:cNvSpPr txBox="1"/>
          <p:nvPr/>
        </p:nvSpPr>
        <p:spPr>
          <a:xfrm>
            <a:off x="3012583" y="3716825"/>
            <a:ext cx="616683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>
                <a:latin typeface="Arial" panose="020B0604020202020204" pitchFamily="34" charset="0"/>
                <a:ea typeface="CMU Serif Roman" panose="02000603000000000000" pitchFamily="2" charset="0"/>
                <a:cs typeface="Arial" panose="020B0604020202020204" pitchFamily="34" charset="0"/>
              </a:rPr>
              <a:t>Practice</a:t>
            </a:r>
            <a:r>
              <a:rPr lang="en-KR" sz="3200">
                <a:latin typeface="Arial" panose="020B0604020202020204" pitchFamily="34" charset="0"/>
                <a:ea typeface="CMU Serif Roman" panose="02000603000000000000" pitchFamily="2" charset="0"/>
                <a:cs typeface="Arial" panose="020B0604020202020204" pitchFamily="34" charset="0"/>
              </a:rPr>
              <a:t> </a:t>
            </a:r>
            <a:r>
              <a:rPr lang="en-US" sz="3200">
                <a:latin typeface="Arial" panose="020B0604020202020204" pitchFamily="34" charset="0"/>
                <a:ea typeface="CMU Serif Roman" panose="02000603000000000000" pitchFamily="2" charset="0"/>
                <a:cs typeface="Arial" panose="020B0604020202020204" pitchFamily="34" charset="0"/>
              </a:rPr>
              <a:t>03</a:t>
            </a:r>
            <a:endParaRPr lang="en-US" sz="3200" dirty="0">
              <a:latin typeface="Arial" panose="020B0604020202020204" pitchFamily="34" charset="0"/>
              <a:ea typeface="CMU Serif Roman" panose="02000603000000000000" pitchFamily="2" charset="0"/>
              <a:cs typeface="Arial" panose="020B0604020202020204" pitchFamily="34" charset="0"/>
            </a:endParaRPr>
          </a:p>
          <a:p>
            <a:pPr algn="ctr"/>
            <a:r>
              <a:rPr lang="en-US" sz="3200" dirty="0" err="1">
                <a:latin typeface="Arial" panose="020B0604020202020204" pitchFamily="34" charset="0"/>
                <a:ea typeface="CMU Serif Roman" panose="02000603000000000000" pitchFamily="2" charset="0"/>
                <a:cs typeface="Arial" panose="020B0604020202020204" pitchFamily="34" charset="0"/>
              </a:rPr>
              <a:t>Jaejin</a:t>
            </a:r>
            <a:r>
              <a:rPr lang="en-US" sz="3200" dirty="0">
                <a:latin typeface="Arial" panose="020B0604020202020204" pitchFamily="34" charset="0"/>
                <a:ea typeface="CMU Serif Roman" panose="02000603000000000000" pitchFamily="2" charset="0"/>
                <a:cs typeface="Arial" panose="020B0604020202020204" pitchFamily="34" charset="0"/>
              </a:rPr>
              <a:t> Lee (TA</a:t>
            </a:r>
            <a:r>
              <a:rPr lang="en-US" sz="3200">
                <a:latin typeface="Arial" panose="020B0604020202020204" pitchFamily="34" charset="0"/>
                <a:ea typeface="CMU Serif Roman" panose="02000603000000000000" pitchFamily="2" charset="0"/>
                <a:cs typeface="Arial" panose="020B0604020202020204" pitchFamily="34" charset="0"/>
              </a:rPr>
              <a:t>: Jinpyo </a:t>
            </a:r>
            <a:r>
              <a:rPr lang="en-US" sz="3200" dirty="0">
                <a:latin typeface="Arial" panose="020B0604020202020204" pitchFamily="34" charset="0"/>
                <a:ea typeface="CMU Serif Roman" panose="02000603000000000000" pitchFamily="2" charset="0"/>
                <a:cs typeface="Arial" panose="020B0604020202020204" pitchFamily="34" charset="0"/>
              </a:rPr>
              <a:t>Kim)</a:t>
            </a:r>
            <a:endParaRPr lang="en-KR" sz="3200" dirty="0">
              <a:latin typeface="Arial" panose="020B0604020202020204" pitchFamily="34" charset="0"/>
              <a:ea typeface="CMU Serif Roman" panose="02000603000000000000" pitchFamily="2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09C82C7-3AC7-8A44-B8F2-BB463C1752E7}"/>
              </a:ext>
            </a:extLst>
          </p:cNvPr>
          <p:cNvSpPr txBox="1"/>
          <p:nvPr/>
        </p:nvSpPr>
        <p:spPr>
          <a:xfrm>
            <a:off x="213800" y="130864"/>
            <a:ext cx="381065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>
                <a:latin typeface="Arial" panose="020B0604020202020204" pitchFamily="34" charset="0"/>
                <a:ea typeface="CMU Serif Roman" panose="02000603000000000000" pitchFamily="2" charset="0"/>
                <a:cs typeface="Arial" panose="020B0604020202020204" pitchFamily="34" charset="0"/>
              </a:rPr>
              <a:t>Foundations of Data Science</a:t>
            </a:r>
          </a:p>
        </p:txBody>
      </p:sp>
    </p:spTree>
    <p:extLst>
      <p:ext uri="{BB962C8B-B14F-4D97-AF65-F5344CB8AC3E}">
        <p14:creationId xmlns:p14="http://schemas.microsoft.com/office/powerpoint/2010/main" val="162222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0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Homework submission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sz="2400"/>
              <a:t>Write your program on local machine, then upload the files to the server.</a:t>
            </a:r>
            <a:endParaRPr lang="en-US" altLang="ko-KR" sz="2000"/>
          </a:p>
          <a:p>
            <a:pPr marL="0" indent="0">
              <a:buNone/>
            </a:pPr>
            <a:endParaRPr lang="en-US" altLang="ko-KR" sz="2400"/>
          </a:p>
          <a:p>
            <a:pPr marL="0" indent="0">
              <a:buNone/>
            </a:pPr>
            <a:r>
              <a:rPr lang="en-US" altLang="ko-KR" sz="2400"/>
              <a:t>or</a:t>
            </a:r>
          </a:p>
          <a:p>
            <a:endParaRPr lang="en-US" altLang="ko-KR" sz="2400"/>
          </a:p>
          <a:p>
            <a:r>
              <a:rPr lang="en-US" altLang="ko-KR" sz="2400"/>
              <a:t>Write your program directly on the remote server.</a:t>
            </a:r>
          </a:p>
          <a:p>
            <a:pPr lvl="1"/>
            <a:r>
              <a:rPr lang="en-US" altLang="ko-KR" sz="2000"/>
              <a:t>Do not modify the source code after deadline.</a:t>
            </a:r>
          </a:p>
          <a:p>
            <a:pPr marL="0" indent="0">
              <a:buNone/>
            </a:pPr>
            <a:endParaRPr lang="en-US" altLang="ko-KR" sz="2400"/>
          </a:p>
          <a:p>
            <a:pPr marL="0" indent="0">
              <a:buNone/>
            </a:pPr>
            <a:endParaRPr lang="en-US" altLang="ko-KR" sz="2400"/>
          </a:p>
        </p:txBody>
      </p:sp>
    </p:spTree>
    <p:extLst>
      <p:ext uri="{BB962C8B-B14F-4D97-AF65-F5344CB8AC3E}">
        <p14:creationId xmlns:p14="http://schemas.microsoft.com/office/powerpoint/2010/main" val="12224144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F3090DE-E96C-4860-A252-3F91D702D5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FileZilla</a:t>
            </a:r>
            <a:endParaRPr lang="en-US" dirty="0"/>
          </a:p>
        </p:txBody>
      </p:sp>
      <p:sp>
        <p:nvSpPr>
          <p:cNvPr id="15" name="내용 개체 틀 2">
            <a:extLst>
              <a:ext uri="{FF2B5EF4-FFF2-40B4-BE49-F238E27FC236}">
                <a16:creationId xmlns:a16="http://schemas.microsoft.com/office/drawing/2014/main" id="{64B3FE2A-7B7E-4B98-B97F-943AA09ADC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5883"/>
            <a:ext cx="10515600" cy="4811080"/>
          </a:xfrm>
        </p:spPr>
        <p:txBody>
          <a:bodyPr/>
          <a:lstStyle/>
          <a:p>
            <a:r>
              <a:rPr lang="en-US"/>
              <a:t>Program to move files between local and remote server.</a:t>
            </a:r>
            <a:endParaRPr lang="en-US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9311" y="2164485"/>
            <a:ext cx="7973378" cy="3774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24198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Homework submission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sz="1800"/>
              <a:t>Submission directory: </a:t>
            </a:r>
            <a:r>
              <a:rPr lang="en-US" altLang="ko-KR" sz="1800">
                <a:latin typeface="Consolas" panose="020B0609020204030204" pitchFamily="49" charset="0"/>
              </a:rPr>
              <a:t>/home/fdsXXX/HW1</a:t>
            </a:r>
          </a:p>
          <a:p>
            <a:pPr lvl="1"/>
            <a:r>
              <a:rPr lang="en-US" altLang="ko-KR" sz="1600"/>
              <a:t>ex. </a:t>
            </a:r>
            <a:r>
              <a:rPr lang="en-US" altLang="ko-KR" sz="1600">
                <a:latin typeface="Consolas" panose="020B0609020204030204" pitchFamily="49" charset="0"/>
              </a:rPr>
              <a:t>/home/fds299/HW1</a:t>
            </a:r>
          </a:p>
          <a:p>
            <a:r>
              <a:rPr lang="en-US" altLang="ko-KR" sz="1800"/>
              <a:t>Two files: </a:t>
            </a:r>
            <a:r>
              <a:rPr lang="en-US" altLang="ko-KR" sz="1800">
                <a:latin typeface="Consolas" panose="020B0609020204030204" pitchFamily="49" charset="0"/>
              </a:rPr>
              <a:t>prob1.py, prob2.py</a:t>
            </a:r>
          </a:p>
          <a:p>
            <a:endParaRPr lang="en-US" altLang="ko-KR"/>
          </a:p>
          <a:p>
            <a:endParaRPr lang="en-US" altLang="ko-KR"/>
          </a:p>
          <a:p>
            <a:endParaRPr lang="ko-KR" altLang="en-US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1686" y="2709863"/>
            <a:ext cx="7565765" cy="3581400"/>
          </a:xfrm>
          <a:prstGeom prst="rect">
            <a:avLst/>
          </a:prstGeom>
        </p:spPr>
      </p:pic>
      <p:sp>
        <p:nvSpPr>
          <p:cNvPr id="9" name="직사각형 8"/>
          <p:cNvSpPr/>
          <p:nvPr/>
        </p:nvSpPr>
        <p:spPr>
          <a:xfrm>
            <a:off x="6224588" y="3700463"/>
            <a:ext cx="661987" cy="16192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/>
          <p:cNvSpPr/>
          <p:nvPr/>
        </p:nvSpPr>
        <p:spPr>
          <a:xfrm>
            <a:off x="5854568" y="4267200"/>
            <a:ext cx="2670307" cy="50482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814182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Homework submission checklist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>
                <a:solidFill>
                  <a:srgbClr val="FF0000"/>
                </a:solidFill>
              </a:rPr>
              <a:t>Do not expect TAs will correct your mistake.</a:t>
            </a:r>
          </a:p>
          <a:p>
            <a:pPr marL="0" indent="0">
              <a:buNone/>
            </a:pPr>
            <a:endParaRPr lang="en-US" altLang="ko-KR"/>
          </a:p>
          <a:p>
            <a:r>
              <a:rPr lang="en-US" altLang="ko-KR"/>
              <a:t>Check the submission directory.</a:t>
            </a:r>
          </a:p>
          <a:p>
            <a:r>
              <a:rPr lang="en-US" altLang="ko-KR"/>
              <a:t>Check the name of the submission files.</a:t>
            </a:r>
          </a:p>
          <a:p>
            <a:r>
              <a:rPr lang="en-US" altLang="ko-KR"/>
              <a:t>Make sure the program prints only the required output.</a:t>
            </a:r>
          </a:p>
          <a:p>
            <a:r>
              <a:rPr lang="en-US" altLang="ko-KR"/>
              <a:t>Make sure your debugging code is removed.</a:t>
            </a:r>
          </a:p>
        </p:txBody>
      </p:sp>
    </p:spTree>
    <p:extLst>
      <p:ext uri="{BB962C8B-B14F-4D97-AF65-F5344CB8AC3E}">
        <p14:creationId xmlns:p14="http://schemas.microsoft.com/office/powerpoint/2010/main" val="20895093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Homework submission checklist</a:t>
            </a:r>
            <a:endParaRPr lang="ko-KR" altLang="en-US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58755" y="1959891"/>
            <a:ext cx="9050969" cy="323929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037600" y="5310554"/>
            <a:ext cx="18932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/>
              <a:t>Method 1</a:t>
            </a:r>
            <a:endParaRPr lang="ko-KR" altLang="en-US" sz="3200"/>
          </a:p>
        </p:txBody>
      </p:sp>
    </p:spTree>
    <p:extLst>
      <p:ext uri="{BB962C8B-B14F-4D97-AF65-F5344CB8AC3E}">
        <p14:creationId xmlns:p14="http://schemas.microsoft.com/office/powerpoint/2010/main" val="13212926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Homework submission checklist</a:t>
            </a:r>
            <a:endParaRPr lang="ko-KR" altLang="en-US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04950" y="2732881"/>
            <a:ext cx="9182100" cy="20764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037601" y="4865077"/>
            <a:ext cx="18932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/>
              <a:t>Method 2</a:t>
            </a:r>
            <a:endParaRPr lang="ko-KR" altLang="en-US" sz="3200"/>
          </a:p>
        </p:txBody>
      </p:sp>
    </p:spTree>
    <p:extLst>
      <p:ext uri="{BB962C8B-B14F-4D97-AF65-F5344CB8AC3E}">
        <p14:creationId xmlns:p14="http://schemas.microsoft.com/office/powerpoint/2010/main" val="14264045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Common mistakes 1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altLang="ko-KR"/>
              <a:t>Submission file is in a wrong directory.</a:t>
            </a:r>
          </a:p>
          <a:p>
            <a:pPr lvl="1"/>
            <a:r>
              <a:rPr lang="en-US" altLang="ko-KR">
                <a:latin typeface="Consolas" panose="020B0609020204030204" pitchFamily="49" charset="0"/>
              </a:rPr>
              <a:t>[O] /home/fds299/HW1</a:t>
            </a:r>
          </a:p>
          <a:p>
            <a:pPr lvl="1"/>
            <a:r>
              <a:rPr lang="en-US" altLang="ko-KR">
                <a:latin typeface="Consolas" panose="020B0609020204030204" pitchFamily="49" charset="0"/>
              </a:rPr>
              <a:t>[X] /home/fds299/HW_1</a:t>
            </a:r>
          </a:p>
          <a:p>
            <a:pPr lvl="1"/>
            <a:r>
              <a:rPr lang="en-US" altLang="ko-KR">
                <a:latin typeface="Consolas" panose="020B0609020204030204" pitchFamily="49" charset="0"/>
              </a:rPr>
              <a:t>[X] /home/fds299/hw1</a:t>
            </a:r>
          </a:p>
          <a:p>
            <a:pPr lvl="1"/>
            <a:r>
              <a:rPr lang="en-US" altLang="ko-KR">
                <a:latin typeface="Consolas" panose="020B0609020204030204" pitchFamily="49" charset="0"/>
              </a:rPr>
              <a:t>[X] /home/fds299/hw</a:t>
            </a:r>
          </a:p>
          <a:p>
            <a:pPr lvl="1"/>
            <a:r>
              <a:rPr lang="en-US" altLang="ko-KR">
                <a:latin typeface="Consolas" panose="020B0609020204030204" pitchFamily="49" charset="0"/>
              </a:rPr>
              <a:t>[X] /home/fds299/homework1</a:t>
            </a:r>
          </a:p>
          <a:p>
            <a:pPr lvl="1"/>
            <a:r>
              <a:rPr lang="en-US" altLang="ko-KR">
                <a:latin typeface="Consolas" panose="020B0609020204030204" pitchFamily="49" charset="0"/>
              </a:rPr>
              <a:t>[X] /home/fds299/assignment</a:t>
            </a:r>
          </a:p>
          <a:p>
            <a:pPr lvl="1"/>
            <a:r>
              <a:rPr lang="en-US" altLang="ko-KR">
                <a:latin typeface="Consolas" panose="020B0609020204030204" pitchFamily="49" charset="0"/>
              </a:rPr>
              <a:t>[X] /home/fds299/Hw1</a:t>
            </a:r>
          </a:p>
          <a:p>
            <a:pPr lvl="1"/>
            <a:r>
              <a:rPr lang="en-US" altLang="ko-KR">
                <a:latin typeface="Consolas" panose="020B0609020204030204" pitchFamily="49" charset="0"/>
              </a:rPr>
              <a:t>[X] /home/fds299/hw1/hw1</a:t>
            </a:r>
          </a:p>
          <a:p>
            <a:pPr lvl="1"/>
            <a:r>
              <a:rPr lang="en-US" altLang="ko-KR">
                <a:latin typeface="Consolas" panose="020B0609020204030204" pitchFamily="49" charset="0"/>
              </a:rPr>
              <a:t>[X] /home/fds299/1</a:t>
            </a:r>
          </a:p>
          <a:p>
            <a:pPr lvl="1"/>
            <a:r>
              <a:rPr lang="en-US" altLang="ko-KR">
                <a:latin typeface="Consolas" panose="020B0609020204030204" pitchFamily="49" charset="0"/>
              </a:rPr>
              <a:t>[X] /home/fds299/A</a:t>
            </a:r>
          </a:p>
          <a:p>
            <a:pPr lvl="1"/>
            <a:r>
              <a:rPr lang="en-US" altLang="ko-KR">
                <a:latin typeface="Consolas" panose="020B0609020204030204" pitchFamily="49" charset="0"/>
              </a:rPr>
              <a:t>[X] /home/fds299/HW_A</a:t>
            </a:r>
          </a:p>
          <a:p>
            <a:pPr lvl="1"/>
            <a:endParaRPr lang="en-US" altLang="ko-KR"/>
          </a:p>
          <a:p>
            <a:pPr lvl="1"/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1515254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Common mistakes 2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altLang="ko-KR" dirty="0"/>
              <a:t>Submission file has a wrong name.</a:t>
            </a:r>
          </a:p>
          <a:p>
            <a:pPr lvl="1"/>
            <a:r>
              <a:rPr lang="en-US" altLang="ko-KR" dirty="0">
                <a:latin typeface="Consolas" panose="020B0609020204030204" pitchFamily="49" charset="0"/>
              </a:rPr>
              <a:t>[O] /home/fds299/HW1/prob1.py</a:t>
            </a:r>
          </a:p>
          <a:p>
            <a:pPr lvl="1"/>
            <a:r>
              <a:rPr lang="en-US" altLang="ko-KR" dirty="0">
                <a:latin typeface="Consolas" panose="020B0609020204030204" pitchFamily="49" charset="0"/>
              </a:rPr>
              <a:t>[X] /home/fds299/HW1/probA.py</a:t>
            </a:r>
          </a:p>
          <a:p>
            <a:pPr lvl="1"/>
            <a:r>
              <a:rPr lang="en-US" altLang="ko-KR" dirty="0">
                <a:latin typeface="Consolas" panose="020B0609020204030204" pitchFamily="49" charset="0"/>
              </a:rPr>
              <a:t>[X] /home/fds299/HW1/Prob1.py</a:t>
            </a:r>
          </a:p>
          <a:p>
            <a:pPr lvl="1"/>
            <a:r>
              <a:rPr lang="en-US" altLang="ko-KR" dirty="0">
                <a:latin typeface="Consolas" panose="020B0609020204030204" pitchFamily="49" charset="0"/>
              </a:rPr>
              <a:t>[X] /home/fds299/HW1/prob1.txt</a:t>
            </a:r>
          </a:p>
          <a:p>
            <a:pPr lvl="1"/>
            <a:r>
              <a:rPr lang="en-US" altLang="ko-KR" dirty="0">
                <a:latin typeface="Consolas" panose="020B0609020204030204" pitchFamily="49" charset="0"/>
              </a:rPr>
              <a:t>[X] /home/fds299/HW1/prob1.ipynb</a:t>
            </a:r>
          </a:p>
          <a:p>
            <a:pPr lvl="1"/>
            <a:r>
              <a:rPr lang="en-US" altLang="ko-KR" dirty="0">
                <a:latin typeface="Consolas" panose="020B0609020204030204" pitchFamily="49" charset="0"/>
              </a:rPr>
              <a:t>[X] /home/fds299/HW1/porb1.py</a:t>
            </a:r>
          </a:p>
          <a:p>
            <a:pPr lvl="1"/>
            <a:r>
              <a:rPr lang="en-US" altLang="ko-KR" dirty="0">
                <a:latin typeface="Consolas" panose="020B0609020204030204" pitchFamily="49" charset="0"/>
              </a:rPr>
              <a:t>[X] /home/fds299/HW1/PROB1.py</a:t>
            </a:r>
          </a:p>
          <a:p>
            <a:pPr lvl="1"/>
            <a:r>
              <a:rPr lang="en-US" altLang="ko-KR" dirty="0">
                <a:latin typeface="Consolas" panose="020B0609020204030204" pitchFamily="49" charset="0"/>
              </a:rPr>
              <a:t>[X] /home/fds299/HW1/p1.py</a:t>
            </a:r>
          </a:p>
          <a:p>
            <a:pPr lvl="1"/>
            <a:r>
              <a:rPr lang="en-US" altLang="ko-KR" dirty="0">
                <a:latin typeface="Consolas" panose="020B0609020204030204" pitchFamily="49" charset="0"/>
              </a:rPr>
              <a:t>[X] /home/fds299/HW1/1.py</a:t>
            </a:r>
          </a:p>
          <a:p>
            <a:pPr lvl="1"/>
            <a:r>
              <a:rPr lang="en-US" altLang="ko-KR" dirty="0">
                <a:latin typeface="Consolas" panose="020B0609020204030204" pitchFamily="49" charset="0"/>
              </a:rPr>
              <a:t>[X] /home/fds299/HW1/A.py</a:t>
            </a:r>
          </a:p>
          <a:p>
            <a:pPr lvl="1"/>
            <a:r>
              <a:rPr lang="en-US" altLang="ko-KR" dirty="0">
                <a:latin typeface="Consolas" panose="020B0609020204030204" pitchFamily="49" charset="0"/>
              </a:rPr>
              <a:t>[X] /home/fds299/HW1/prob_1.py</a:t>
            </a:r>
          </a:p>
          <a:p>
            <a:pPr lvl="1"/>
            <a:endParaRPr lang="en-US" altLang="ko-KR" dirty="0"/>
          </a:p>
          <a:p>
            <a:pPr lvl="1"/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263143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Common mistakes 3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/>
              <a:t>Debugging code has not been removed</a:t>
            </a:r>
          </a:p>
          <a:p>
            <a:pPr lvl="1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2157033" y="3935913"/>
            <a:ext cx="12811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/>
              <a:t>Correct</a:t>
            </a:r>
            <a:endParaRPr lang="ko-KR" altLang="en-US" sz="2400"/>
          </a:p>
        </p:txBody>
      </p:sp>
      <p:sp>
        <p:nvSpPr>
          <p:cNvPr id="7" name="TextBox 6"/>
          <p:cNvSpPr txBox="1"/>
          <p:nvPr/>
        </p:nvSpPr>
        <p:spPr>
          <a:xfrm>
            <a:off x="8002517" y="4272235"/>
            <a:ext cx="12811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/>
              <a:t>Wrong</a:t>
            </a:r>
            <a:endParaRPr lang="ko-KR" altLang="en-US" sz="2400"/>
          </a:p>
        </p:txBody>
      </p:sp>
      <p:sp>
        <p:nvSpPr>
          <p:cNvPr id="12" name="TextBox 11"/>
          <p:cNvSpPr txBox="1"/>
          <p:nvPr/>
        </p:nvSpPr>
        <p:spPr>
          <a:xfrm>
            <a:off x="5964119" y="3987941"/>
            <a:ext cx="5334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>
                <a:solidFill>
                  <a:srgbClr val="FF0000"/>
                </a:solidFill>
              </a:rPr>
              <a:t>??</a:t>
            </a:r>
            <a:endParaRPr lang="ko-KR" altLang="en-US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964119" y="3429176"/>
            <a:ext cx="5334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>
                <a:solidFill>
                  <a:srgbClr val="FF0000"/>
                </a:solidFill>
              </a:rPr>
              <a:t>??</a:t>
            </a:r>
            <a:endParaRPr lang="ko-KR" altLang="en-US">
              <a:solidFill>
                <a:srgbClr val="FF0000"/>
              </a:solidFill>
            </a:endParaRPr>
          </a:p>
        </p:txBody>
      </p:sp>
      <p:pic>
        <p:nvPicPr>
          <p:cNvPr id="17" name="그림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207" y="3199944"/>
            <a:ext cx="4367213" cy="735969"/>
          </a:xfrm>
          <a:prstGeom prst="rect">
            <a:avLst/>
          </a:prstGeom>
        </p:spPr>
      </p:pic>
      <p:pic>
        <p:nvPicPr>
          <p:cNvPr id="18" name="그림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97613" y="2972265"/>
            <a:ext cx="4491038" cy="1283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26438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A9BE7D1-E37A-4FAD-8D37-5BAF24A3BE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Problem 1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2F9A0C81-C84B-401A-AF1F-ACCCFA9795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5883"/>
            <a:ext cx="11079480" cy="1458597"/>
          </a:xfrm>
        </p:spPr>
        <p:txBody>
          <a:bodyPr/>
          <a:lstStyle/>
          <a:p>
            <a:r>
              <a:rPr lang="en-US"/>
              <a:t>Read integers until -1 comes in.</a:t>
            </a:r>
            <a:endParaRPr lang="en-US" dirty="0"/>
          </a:p>
          <a:p>
            <a:r>
              <a:rPr lang="en-US"/>
              <a:t>Print count, sum, maximum, minimum of the integers.</a:t>
            </a:r>
            <a:endParaRPr 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6912" y="2727324"/>
            <a:ext cx="8561388" cy="3447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98089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A2DF17C-7228-4C8B-9AF1-2AA8FADA9E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Problem 2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C27E399-F3DA-4D1A-89F2-FA3BBBF833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5883"/>
            <a:ext cx="10515600" cy="1255397"/>
          </a:xfrm>
        </p:spPr>
        <p:txBody>
          <a:bodyPr/>
          <a:lstStyle/>
          <a:p>
            <a:r>
              <a:rPr lang="en-US"/>
              <a:t>Read two integers R and C.</a:t>
            </a:r>
            <a:endParaRPr lang="en-US" dirty="0"/>
          </a:p>
          <a:p>
            <a:r>
              <a:rPr lang="en-US"/>
              <a:t>Print an R x C rectangle with ‘*’.</a:t>
            </a:r>
            <a:endParaRPr 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4712" y="2868929"/>
            <a:ext cx="8216723" cy="3100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5691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468F91E-589A-4020-BB53-524090F94ED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Q&amp;A</a:t>
            </a:r>
          </a:p>
        </p:txBody>
      </p:sp>
    </p:spTree>
    <p:extLst>
      <p:ext uri="{BB962C8B-B14F-4D97-AF65-F5344CB8AC3E}">
        <p14:creationId xmlns:p14="http://schemas.microsoft.com/office/powerpoint/2010/main" val="15809583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1205</TotalTime>
  <Words>475</Words>
  <Application>Microsoft Office PowerPoint</Application>
  <PresentationFormat>와이드스크린</PresentationFormat>
  <Paragraphs>70</Paragraphs>
  <Slides>13</Slides>
  <Notes>1</Notes>
  <HiddenSlides>0</HiddenSlides>
  <MMClips>1</MMClips>
  <ScaleCrop>false</ScaleCrop>
  <HeadingPairs>
    <vt:vector size="6" baseType="variant">
      <vt:variant>
        <vt:lpstr>사용한 글꼴</vt:lpstr>
      </vt:variant>
      <vt:variant>
        <vt:i4>10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13</vt:i4>
      </vt:variant>
    </vt:vector>
  </HeadingPairs>
  <TitlesOfParts>
    <vt:vector size="24" baseType="lpstr">
      <vt:lpstr>Arial Unicode MS</vt:lpstr>
      <vt:lpstr>Avenir Book</vt:lpstr>
      <vt:lpstr>CMU SERIF ROMAN</vt:lpstr>
      <vt:lpstr>CMU SERIF ROMAN</vt:lpstr>
      <vt:lpstr>맑은 고딕</vt:lpstr>
      <vt:lpstr>Arial</vt:lpstr>
      <vt:lpstr>Calibri</vt:lpstr>
      <vt:lpstr>Consolas</vt:lpstr>
      <vt:lpstr>Times</vt:lpstr>
      <vt:lpstr>Times New Roman</vt:lpstr>
      <vt:lpstr>Office Theme</vt:lpstr>
      <vt:lpstr>PowerPoint 프레젠테이션</vt:lpstr>
      <vt:lpstr>Homework submission</vt:lpstr>
      <vt:lpstr>FileZilla</vt:lpstr>
      <vt:lpstr>Homework submission</vt:lpstr>
      <vt:lpstr>Homework submission checklist</vt:lpstr>
      <vt:lpstr>Homework submission checklist</vt:lpstr>
      <vt:lpstr>Homework submission checklist</vt:lpstr>
      <vt:lpstr>Common mistakes 1</vt:lpstr>
      <vt:lpstr>Common mistakes 2</vt:lpstr>
      <vt:lpstr>Common mistakes 3</vt:lpstr>
      <vt:lpstr>Problem 1</vt:lpstr>
      <vt:lpstr>Problem 2</vt:lpstr>
      <vt:lpstr>Q&amp;A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Koo HK</dc:creator>
  <cp:lastModifiedBy>kjp4155</cp:lastModifiedBy>
  <cp:revision>116</cp:revision>
  <dcterms:created xsi:type="dcterms:W3CDTF">2021-06-07T10:04:02Z</dcterms:created>
  <dcterms:modified xsi:type="dcterms:W3CDTF">2021-06-24T09:11:58Z</dcterms:modified>
</cp:coreProperties>
</file>